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1" r:id="rId1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546BF0B-6230-49D2-B57D-6BA44C6440F3}" type="datetimeFigureOut">
              <a:rPr lang="es-ES" smtClean="0"/>
              <a:t>16/09/2019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s-ES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28AFF05-B30E-4201-BF2C-C029367F11BE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546BF0B-6230-49D2-B57D-6BA44C6440F3}" type="datetimeFigureOut">
              <a:rPr lang="es-ES" smtClean="0"/>
              <a:t>16/09/2019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28AFF05-B30E-4201-BF2C-C029367F11BE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546BF0B-6230-49D2-B57D-6BA44C6440F3}" type="datetimeFigureOut">
              <a:rPr lang="es-ES" smtClean="0"/>
              <a:t>16/09/2019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s-ES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28AFF05-B30E-4201-BF2C-C029367F11BE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6BF0B-6230-49D2-B57D-6BA44C6440F3}" type="datetimeFigureOut">
              <a:rPr lang="es-ES" smtClean="0"/>
              <a:t>16/09/2019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AFF05-B30E-4201-BF2C-C029367F11BE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6BF0B-6230-49D2-B57D-6BA44C6440F3}" type="datetimeFigureOut">
              <a:rPr lang="es-ES" smtClean="0"/>
              <a:t>16/09/2019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AFF05-B30E-4201-BF2C-C029367F11BE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546BF0B-6230-49D2-B57D-6BA44C6440F3}" type="datetimeFigureOut">
              <a:rPr lang="es-ES" smtClean="0"/>
              <a:t>16/09/2019</a:t>
            </a:fld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28AFF05-B30E-4201-BF2C-C029367F11BE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6BF0B-6230-49D2-B57D-6BA44C6440F3}" type="datetimeFigureOut">
              <a:rPr lang="es-ES" smtClean="0"/>
              <a:t>16/09/2019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AFF05-B30E-4201-BF2C-C029367F11B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546BF0B-6230-49D2-B57D-6BA44C6440F3}" type="datetimeFigureOut">
              <a:rPr lang="es-ES" smtClean="0"/>
              <a:t>16/09/2019</a:t>
            </a:fld>
            <a:endParaRPr lang="es-ES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28AFF05-B30E-4201-BF2C-C029367F11BE}" type="slidenum">
              <a:rPr lang="es-ES" smtClean="0"/>
              <a:t>‹Nº›</a:t>
            </a:fld>
            <a:endParaRPr lang="es-ES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546BF0B-6230-49D2-B57D-6BA44C6440F3}" type="datetimeFigureOut">
              <a:rPr lang="es-ES" smtClean="0"/>
              <a:t>16/09/2019</a:t>
            </a:fld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28AFF05-B30E-4201-BF2C-C029367F11BE}" type="slidenum">
              <a:rPr lang="es-ES" smtClean="0"/>
              <a:t>‹Nº›</a:t>
            </a:fld>
            <a:endParaRPr lang="es-E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6BF0B-6230-49D2-B57D-6BA44C6440F3}" type="datetimeFigureOut">
              <a:rPr lang="es-ES" smtClean="0"/>
              <a:t>16/09/2019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AFF05-B30E-4201-BF2C-C029367F11B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6BF0B-6230-49D2-B57D-6BA44C6440F3}" type="datetimeFigureOut">
              <a:rPr lang="es-ES" smtClean="0"/>
              <a:t>16/09/2019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AFF05-B30E-4201-BF2C-C029367F11B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546BF0B-6230-49D2-B57D-6BA44C6440F3}" type="datetimeFigureOut">
              <a:rPr lang="es-ES" smtClean="0"/>
              <a:t>16/09/2019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28AFF05-B30E-4201-BF2C-C029367F11B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5984" y="2714620"/>
            <a:ext cx="6172200" cy="1894362"/>
          </a:xfrm>
        </p:spPr>
        <p:txBody>
          <a:bodyPr/>
          <a:lstStyle/>
          <a:p>
            <a:r>
              <a:rPr lang="es-AR" dirty="0"/>
              <a:t>¿Qué soluciones puede aportar la Economía de la Salud al Sector Privado?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Lic. Ariel Goldman</a:t>
            </a:r>
          </a:p>
          <a:p>
            <a:r>
              <a:rPr lang="es-ES" dirty="0"/>
              <a:t>Asociación de Economía de la Salud</a:t>
            </a:r>
          </a:p>
          <a:p>
            <a:endParaRPr lang="es-ES" dirty="0"/>
          </a:p>
          <a:p>
            <a:endParaRPr lang="es-ES" dirty="0"/>
          </a:p>
        </p:txBody>
      </p:sp>
      <p:pic>
        <p:nvPicPr>
          <p:cNvPr id="4" name="3 Imagen" descr="membrete_mail_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687" y="260648"/>
            <a:ext cx="3632995" cy="1005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6 Imagen" descr="EESY7hdXUAEfrYh2.jpg">
            <a:extLst>
              <a:ext uri="{FF2B5EF4-FFF2-40B4-BE49-F238E27FC236}">
                <a16:creationId xmlns:a16="http://schemas.microsoft.com/office/drawing/2014/main" id="{68E376CE-E492-435A-ACCF-C95E6B266E1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05381" y="0"/>
            <a:ext cx="3138619" cy="1628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2071678"/>
            <a:ext cx="7929618" cy="4525963"/>
          </a:xfrm>
        </p:spPr>
        <p:txBody>
          <a:bodyPr>
            <a:normAutofit/>
          </a:bodyPr>
          <a:lstStyle/>
          <a:p>
            <a:r>
              <a:rPr lang="es-ES" sz="3200" dirty="0"/>
              <a:t>Caracterizar el mercado</a:t>
            </a:r>
          </a:p>
          <a:p>
            <a:r>
              <a:rPr lang="es-ES" sz="3200" dirty="0"/>
              <a:t>Utilizar herramientas para analizar el contexto y el impacto en los escenarios de corto plazo, mediano y largo plazo</a:t>
            </a:r>
          </a:p>
          <a:p>
            <a:r>
              <a:rPr lang="es-ES" sz="3200" dirty="0"/>
              <a:t>Aplicar metodologías que permitan  tomar  decisiones sobre una base racional (herramientas y soluciones)</a:t>
            </a:r>
          </a:p>
        </p:txBody>
      </p:sp>
      <p:pic>
        <p:nvPicPr>
          <p:cNvPr id="6" name="5 Imagen" descr="membrete_mail_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95171"/>
            <a:ext cx="3000396" cy="83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32E5FEA2-3F33-4853-B213-D8AF6F462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986" y="1340768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es-AR" b="1" i="1" dirty="0"/>
              <a:t>¿Qué puede aportar la Economía de la Salud?</a:t>
            </a:r>
            <a:br>
              <a:rPr lang="es-ES" dirty="0"/>
            </a:br>
            <a:endParaRPr lang="es-A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500042"/>
            <a:ext cx="8536462" cy="1051560"/>
          </a:xfrm>
        </p:spPr>
        <p:txBody>
          <a:bodyPr>
            <a:normAutofit/>
          </a:bodyPr>
          <a:lstStyle/>
          <a:p>
            <a:pPr eaLnBrk="1" hangingPunct="1"/>
            <a:r>
              <a:rPr lang="es-MX" altLang="es-AR" sz="3300" b="1" i="1" dirty="0">
                <a:latin typeface="+mn-lt"/>
              </a:rPr>
              <a:t>Características del mercado </a:t>
            </a:r>
            <a:endParaRPr lang="es-ES" altLang="es-AR" sz="3300" b="1" i="1" dirty="0">
              <a:latin typeface="+mn-lt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590675"/>
            <a:ext cx="8229600" cy="4862513"/>
          </a:xfrm>
        </p:spPr>
        <p:txBody>
          <a:bodyPr>
            <a:normAutofit lnSpcReduction="10000"/>
          </a:bodyPr>
          <a:lstStyle/>
          <a:p>
            <a:pPr marL="342900" lvl="2" indent="-342900">
              <a:spcBef>
                <a:spcPct val="50000"/>
              </a:spcBef>
              <a:buFontTx/>
              <a:buChar char="•"/>
            </a:pPr>
            <a:r>
              <a:rPr lang="es-ES" altLang="es-AR" sz="3200" dirty="0"/>
              <a:t>Oferta limitada</a:t>
            </a:r>
            <a:endParaRPr lang="es-AR" altLang="es-AR" sz="3200" dirty="0"/>
          </a:p>
          <a:p>
            <a:pPr marL="342900" lvl="2" indent="-342900">
              <a:spcBef>
                <a:spcPct val="50000"/>
              </a:spcBef>
              <a:buFontTx/>
              <a:buChar char="•"/>
            </a:pPr>
            <a:r>
              <a:rPr lang="es-ES" altLang="es-AR" sz="3200" dirty="0"/>
              <a:t>Monopolios y oligopolios </a:t>
            </a:r>
            <a:endParaRPr lang="es-AR" altLang="es-AR" sz="3200" dirty="0"/>
          </a:p>
          <a:p>
            <a:pPr marL="342900" lvl="2" indent="-342900">
              <a:spcBef>
                <a:spcPct val="50000"/>
              </a:spcBef>
              <a:buFontTx/>
              <a:buChar char="•"/>
            </a:pPr>
            <a:r>
              <a:rPr lang="es-ES" altLang="es-AR" sz="3200" dirty="0"/>
              <a:t>Presencia de bien públicos y meritorio</a:t>
            </a:r>
            <a:endParaRPr lang="es-AR" altLang="es-AR" sz="3200" dirty="0"/>
          </a:p>
          <a:p>
            <a:pPr marL="342900" lvl="2" indent="-342900">
              <a:spcBef>
                <a:spcPct val="50000"/>
              </a:spcBef>
              <a:buFontTx/>
              <a:buChar char="•"/>
            </a:pPr>
            <a:r>
              <a:rPr lang="es-ES" altLang="es-AR" sz="3200" dirty="0"/>
              <a:t>Incertidumbre o falta de información</a:t>
            </a:r>
            <a:endParaRPr lang="es-AR" altLang="es-AR" sz="3200" dirty="0"/>
          </a:p>
          <a:p>
            <a:pPr marL="342900" lvl="2" indent="-342900">
              <a:spcBef>
                <a:spcPct val="50000"/>
              </a:spcBef>
              <a:buFontTx/>
              <a:buChar char="•"/>
            </a:pPr>
            <a:r>
              <a:rPr lang="es-ES" altLang="es-AR" sz="3200" dirty="0"/>
              <a:t>Relación de agencia</a:t>
            </a:r>
          </a:p>
          <a:p>
            <a:pPr marL="342900" lvl="2" indent="-342900">
              <a:spcBef>
                <a:spcPct val="50000"/>
              </a:spcBef>
              <a:buFontTx/>
              <a:buChar char="•"/>
            </a:pPr>
            <a:r>
              <a:rPr lang="es-ES" altLang="es-AR" sz="3200" dirty="0"/>
              <a:t>Incertidumbre en el resultado</a:t>
            </a:r>
          </a:p>
          <a:p>
            <a:pPr marL="342900" lvl="2" indent="-342900">
              <a:spcBef>
                <a:spcPct val="50000"/>
              </a:spcBef>
              <a:buFontTx/>
              <a:buChar char="•"/>
            </a:pPr>
            <a:r>
              <a:rPr lang="es-ES" altLang="es-AR" sz="3200" dirty="0"/>
              <a:t>Consumidor irracional </a:t>
            </a:r>
          </a:p>
          <a:p>
            <a:pPr marL="342900" lvl="2" indent="-342900">
              <a:spcBef>
                <a:spcPct val="50000"/>
              </a:spcBef>
              <a:buFontTx/>
              <a:buChar char="•"/>
            </a:pPr>
            <a:endParaRPr lang="es-AR" altLang="es-AR" sz="3200" dirty="0"/>
          </a:p>
          <a:p>
            <a:pPr marL="0" indent="0" algn="just" eaLnBrk="1" hangingPunct="1">
              <a:buFont typeface="Wingdings" pitchFamily="2" charset="2"/>
              <a:buNone/>
            </a:pPr>
            <a:endParaRPr lang="es-ES" altLang="es-AR" sz="1800" dirty="0"/>
          </a:p>
        </p:txBody>
      </p:sp>
      <p:pic>
        <p:nvPicPr>
          <p:cNvPr id="7" name="5 Imagen" descr="membrete_mail_01">
            <a:extLst>
              <a:ext uri="{FF2B5EF4-FFF2-40B4-BE49-F238E27FC236}">
                <a16:creationId xmlns:a16="http://schemas.microsoft.com/office/drawing/2014/main" id="{50EB5091-4C69-4008-8B1F-5AE192A6F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95171"/>
            <a:ext cx="3000396" cy="83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2071678"/>
            <a:ext cx="7929618" cy="45259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ES" sz="3200" dirty="0"/>
              <a:t> Valor Dólar 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3200" dirty="0"/>
              <a:t> Salarios y Bonos 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3200" dirty="0"/>
              <a:t> Comportamiento PBI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3200" dirty="0"/>
              <a:t> Inflación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3200" dirty="0"/>
              <a:t> Consumo e Inversión </a:t>
            </a:r>
          </a:p>
          <a:p>
            <a:endParaRPr lang="es-ES" sz="3200" dirty="0"/>
          </a:p>
        </p:txBody>
      </p:sp>
      <p:pic>
        <p:nvPicPr>
          <p:cNvPr id="6" name="5 Imagen" descr="membrete_mail_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95171"/>
            <a:ext cx="3000396" cy="83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32E5FEA2-3F33-4853-B213-D8AF6F462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596" y="963160"/>
            <a:ext cx="7467600" cy="1143000"/>
          </a:xfrm>
        </p:spPr>
        <p:txBody>
          <a:bodyPr/>
          <a:lstStyle/>
          <a:p>
            <a:r>
              <a:rPr lang="es-ES" b="1" i="1" dirty="0"/>
              <a:t>Establecer escenarios de corto y mediano plazo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776324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2071678"/>
            <a:ext cx="792961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3200" dirty="0"/>
              <a:t>1. Valor dólar</a:t>
            </a:r>
          </a:p>
          <a:p>
            <a:r>
              <a:rPr lang="es-ES" sz="3200" dirty="0"/>
              <a:t> Expectativas (Presupuesto 2020 $67 – mercado ?) . </a:t>
            </a:r>
          </a:p>
          <a:p>
            <a:r>
              <a:rPr lang="es-ES" sz="3200" dirty="0"/>
              <a:t> Reservas </a:t>
            </a:r>
          </a:p>
          <a:p>
            <a:r>
              <a:rPr lang="es-ES" sz="3200" dirty="0"/>
              <a:t> Relación con el FMI</a:t>
            </a:r>
          </a:p>
          <a:p>
            <a:r>
              <a:rPr lang="es-ES" sz="3200" dirty="0"/>
              <a:t> Déficit Primario </a:t>
            </a:r>
          </a:p>
          <a:p>
            <a:r>
              <a:rPr lang="es-ES" sz="3200" dirty="0"/>
              <a:t> Tasas de Referencia </a:t>
            </a:r>
          </a:p>
          <a:p>
            <a:pPr marL="0" indent="0">
              <a:buNone/>
            </a:pPr>
            <a:r>
              <a:rPr lang="es-ES" sz="3200" dirty="0"/>
              <a:t> </a:t>
            </a:r>
          </a:p>
          <a:p>
            <a:endParaRPr lang="es-ES" sz="3200" dirty="0"/>
          </a:p>
        </p:txBody>
      </p:sp>
      <p:pic>
        <p:nvPicPr>
          <p:cNvPr id="6" name="5 Imagen" descr="membrete_mail_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95171"/>
            <a:ext cx="3000396" cy="83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32E5FEA2-3F33-4853-B213-D8AF6F462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596" y="963160"/>
            <a:ext cx="7467600" cy="1143000"/>
          </a:xfrm>
        </p:spPr>
        <p:txBody>
          <a:bodyPr/>
          <a:lstStyle/>
          <a:p>
            <a:r>
              <a:rPr lang="es-ES" b="1" i="1" dirty="0"/>
              <a:t>Establecer escenarios de corto y mediano plazo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752446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2071678"/>
            <a:ext cx="792961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3200" dirty="0"/>
              <a:t>2. Salarios y Bonos </a:t>
            </a:r>
          </a:p>
          <a:p>
            <a:r>
              <a:rPr lang="es-ES" sz="3200" dirty="0"/>
              <a:t> Recomponer el Salario </a:t>
            </a:r>
          </a:p>
          <a:p>
            <a:r>
              <a:rPr lang="es-ES" sz="3200" dirty="0"/>
              <a:t> Financiar “Poner el Hombro”</a:t>
            </a:r>
          </a:p>
        </p:txBody>
      </p:sp>
      <p:pic>
        <p:nvPicPr>
          <p:cNvPr id="6" name="5 Imagen" descr="membrete_mail_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95171"/>
            <a:ext cx="3000396" cy="83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32E5FEA2-3F33-4853-B213-D8AF6F462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596" y="963160"/>
            <a:ext cx="7467600" cy="1143000"/>
          </a:xfrm>
        </p:spPr>
        <p:txBody>
          <a:bodyPr/>
          <a:lstStyle/>
          <a:p>
            <a:r>
              <a:rPr lang="es-ES" b="1" i="1" dirty="0"/>
              <a:t>Establecer escenarios de corto y mediano plazo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556208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2071678"/>
            <a:ext cx="792961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3200" dirty="0"/>
              <a:t>3. Comportamiento PBI</a:t>
            </a:r>
          </a:p>
          <a:p>
            <a:r>
              <a:rPr lang="es-ES" sz="3100" dirty="0"/>
              <a:t> Previsto 2019 (antes de las PASO) -1,3% </a:t>
            </a:r>
          </a:p>
          <a:p>
            <a:r>
              <a:rPr lang="es-ES" sz="3100" dirty="0"/>
              <a:t> Previsto 2019 (Después de las PASO)     -3,0%  </a:t>
            </a:r>
          </a:p>
          <a:p>
            <a:r>
              <a:rPr lang="es-ES" sz="3100" dirty="0"/>
              <a:t> Previsto 2020 (antes de las PASO)          +1,1% </a:t>
            </a:r>
          </a:p>
          <a:p>
            <a:r>
              <a:rPr lang="es-ES" sz="3100" dirty="0"/>
              <a:t> Previsto 2020 (Después de las PASO)     - 1,1%</a:t>
            </a:r>
            <a:r>
              <a:rPr lang="es-ES" sz="3200" dirty="0"/>
              <a:t> </a:t>
            </a:r>
          </a:p>
          <a:p>
            <a:endParaRPr lang="es-ES" sz="3200" dirty="0"/>
          </a:p>
          <a:p>
            <a:pPr marL="0" indent="0">
              <a:buNone/>
            </a:pPr>
            <a:endParaRPr lang="es-ES" sz="3200" dirty="0"/>
          </a:p>
          <a:p>
            <a:endParaRPr lang="es-ES" sz="3200" dirty="0"/>
          </a:p>
        </p:txBody>
      </p:sp>
      <p:pic>
        <p:nvPicPr>
          <p:cNvPr id="6" name="5 Imagen" descr="membrete_mail_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95171"/>
            <a:ext cx="3000396" cy="83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32E5FEA2-3F33-4853-B213-D8AF6F462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596" y="963160"/>
            <a:ext cx="7467600" cy="1143000"/>
          </a:xfrm>
        </p:spPr>
        <p:txBody>
          <a:bodyPr/>
          <a:lstStyle/>
          <a:p>
            <a:r>
              <a:rPr lang="es-ES" b="1" i="1" dirty="0"/>
              <a:t>Establecer escenarios de corto y mediano plazo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643005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2071678"/>
            <a:ext cx="792961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3200" dirty="0"/>
              <a:t>4. Inflación</a:t>
            </a:r>
          </a:p>
          <a:p>
            <a:r>
              <a:rPr lang="es-ES" sz="3200" dirty="0"/>
              <a:t> Dólar </a:t>
            </a:r>
          </a:p>
          <a:p>
            <a:r>
              <a:rPr lang="es-ES" sz="3200" dirty="0"/>
              <a:t> Expectativas (Presupuesto 2020 34%)  </a:t>
            </a:r>
          </a:p>
          <a:p>
            <a:r>
              <a:rPr lang="es-ES" sz="3200" dirty="0"/>
              <a:t> Consumo </a:t>
            </a:r>
          </a:p>
          <a:p>
            <a:r>
              <a:rPr lang="es-ES" sz="3200" dirty="0"/>
              <a:t> Política Monetaria  </a:t>
            </a:r>
          </a:p>
        </p:txBody>
      </p:sp>
      <p:pic>
        <p:nvPicPr>
          <p:cNvPr id="6" name="5 Imagen" descr="membrete_mail_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95171"/>
            <a:ext cx="3000396" cy="83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32E5FEA2-3F33-4853-B213-D8AF6F462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596" y="963160"/>
            <a:ext cx="7467600" cy="1143000"/>
          </a:xfrm>
        </p:spPr>
        <p:txBody>
          <a:bodyPr/>
          <a:lstStyle/>
          <a:p>
            <a:r>
              <a:rPr lang="es-ES" b="1" i="1" dirty="0"/>
              <a:t>Establecer escenarios de corto y mediano plazo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997107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2071678"/>
            <a:ext cx="792961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3200" dirty="0"/>
              <a:t>5. Consumo e Inversión </a:t>
            </a:r>
          </a:p>
          <a:p>
            <a:r>
              <a:rPr lang="es-ES" sz="3200" dirty="0"/>
              <a:t> Políticas Orientadas hacia el Consumo</a:t>
            </a:r>
          </a:p>
          <a:p>
            <a:r>
              <a:rPr lang="es-ES" sz="3200" dirty="0"/>
              <a:t> Nivel de Empleo e Ingresos</a:t>
            </a:r>
          </a:p>
          <a:p>
            <a:r>
              <a:rPr lang="es-ES" sz="3200" dirty="0"/>
              <a:t> Seguridad Jurídica </a:t>
            </a:r>
          </a:p>
          <a:p>
            <a:endParaRPr lang="es-ES" sz="3200" dirty="0"/>
          </a:p>
          <a:p>
            <a:endParaRPr lang="es-ES" sz="3200" dirty="0"/>
          </a:p>
        </p:txBody>
      </p:sp>
      <p:pic>
        <p:nvPicPr>
          <p:cNvPr id="6" name="5 Imagen" descr="membrete_mail_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95171"/>
            <a:ext cx="3000396" cy="83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32E5FEA2-3F33-4853-B213-D8AF6F462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596" y="963160"/>
            <a:ext cx="7467600" cy="1143000"/>
          </a:xfrm>
        </p:spPr>
        <p:txBody>
          <a:bodyPr/>
          <a:lstStyle/>
          <a:p>
            <a:r>
              <a:rPr lang="es-ES" b="1" i="1" dirty="0"/>
              <a:t>Establecer escenarios de corto y mediano plazo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177781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2071678"/>
            <a:ext cx="7929618" cy="4525963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s-ES" sz="3200" dirty="0"/>
              <a:t>Comportamiento Macroeconómico </a:t>
            </a:r>
          </a:p>
          <a:p>
            <a:pPr marL="0" indent="0">
              <a:buNone/>
            </a:pPr>
            <a:r>
              <a:rPr lang="es-ES" dirty="0"/>
              <a:t>	Olas vs estabilidad y desarrollo  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s-ES" sz="3200" dirty="0"/>
              <a:t>Aumento de Gasto en Salud</a:t>
            </a:r>
          </a:p>
          <a:p>
            <a:pPr>
              <a:spcBef>
                <a:spcPts val="0"/>
              </a:spcBef>
              <a:buFontTx/>
              <a:buChar char="•"/>
            </a:pPr>
            <a:r>
              <a:rPr lang="es-ES" altLang="es-AR" dirty="0"/>
              <a:t>Los progresos de la medicina y avances tecnológicos</a:t>
            </a:r>
          </a:p>
          <a:p>
            <a:pPr>
              <a:spcBef>
                <a:spcPts val="0"/>
              </a:spcBef>
              <a:buFontTx/>
              <a:buChar char="•"/>
            </a:pPr>
            <a:r>
              <a:rPr lang="es-ES" altLang="es-AR" dirty="0"/>
              <a:t>Transición demográfica y epidemiológica  </a:t>
            </a:r>
          </a:p>
          <a:p>
            <a:pPr>
              <a:spcBef>
                <a:spcPts val="0"/>
              </a:spcBef>
              <a:buFontTx/>
              <a:buChar char="•"/>
            </a:pPr>
            <a:r>
              <a:rPr lang="es-MX" altLang="es-AR" dirty="0"/>
              <a:t>La judicialización</a:t>
            </a:r>
            <a:r>
              <a:rPr lang="es-ES" sz="2900" dirty="0"/>
              <a:t> 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 startAt="3"/>
            </a:pPr>
            <a:r>
              <a:rPr lang="es-ES" sz="3200" dirty="0"/>
              <a:t>Espacio Fiscal  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 startAt="3"/>
            </a:pPr>
            <a:endParaRPr lang="es-ES" sz="3200" dirty="0"/>
          </a:p>
          <a:p>
            <a:pPr marL="0" indent="0">
              <a:buNone/>
            </a:pPr>
            <a:endParaRPr lang="es-ES" sz="3200" dirty="0"/>
          </a:p>
          <a:p>
            <a:pPr marL="0" indent="0">
              <a:buNone/>
            </a:pPr>
            <a:r>
              <a:rPr lang="es-ES" sz="3200" dirty="0"/>
              <a:t> </a:t>
            </a:r>
          </a:p>
        </p:txBody>
      </p:sp>
      <p:pic>
        <p:nvPicPr>
          <p:cNvPr id="6" name="5 Imagen" descr="membrete_mail_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95171"/>
            <a:ext cx="3000396" cy="83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32E5FEA2-3F33-4853-B213-D8AF6F462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596" y="963160"/>
            <a:ext cx="7467600" cy="1143000"/>
          </a:xfrm>
        </p:spPr>
        <p:txBody>
          <a:bodyPr/>
          <a:lstStyle/>
          <a:p>
            <a:r>
              <a:rPr lang="es-ES" b="1" i="1" dirty="0"/>
              <a:t>Establecer escenarios de largo plazo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493904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2071678"/>
            <a:ext cx="7929618" cy="4525963"/>
          </a:xfrm>
        </p:spPr>
        <p:txBody>
          <a:bodyPr>
            <a:normAutofit/>
          </a:bodyPr>
          <a:lstStyle/>
          <a:p>
            <a:r>
              <a:rPr lang="es-AR" altLang="es-AR" sz="3200" dirty="0"/>
              <a:t> Evaluación económica de tecnologías sanitarias -</a:t>
            </a:r>
            <a:r>
              <a:rPr lang="es-ES" altLang="es-AR" sz="3200" dirty="0"/>
              <a:t> Desarrollo de estudio de costo/efectividad</a:t>
            </a:r>
          </a:p>
          <a:p>
            <a:r>
              <a:rPr lang="es-AR" altLang="es-AR" sz="3200" dirty="0"/>
              <a:t> Nuevos modelos de gestión </a:t>
            </a:r>
          </a:p>
          <a:p>
            <a:r>
              <a:rPr lang="es-AR" altLang="es-AR" sz="3200" dirty="0"/>
              <a:t> Desarrollo de modelos económicos-financieros innovadores. (reaseguros de alto costo, seguros parciales vs. seguros totales, pagos por resultados) </a:t>
            </a:r>
          </a:p>
          <a:p>
            <a:endParaRPr lang="es-AR" altLang="es-AR" sz="3200" dirty="0"/>
          </a:p>
          <a:p>
            <a:endParaRPr lang="es-ES" sz="3200" dirty="0"/>
          </a:p>
        </p:txBody>
      </p:sp>
      <p:pic>
        <p:nvPicPr>
          <p:cNvPr id="6" name="5 Imagen" descr="membrete_mail_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95171"/>
            <a:ext cx="3000396" cy="83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32E5FEA2-3F33-4853-B213-D8AF6F462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596" y="963160"/>
            <a:ext cx="7467600" cy="1143000"/>
          </a:xfrm>
        </p:spPr>
        <p:txBody>
          <a:bodyPr/>
          <a:lstStyle/>
          <a:p>
            <a:r>
              <a:rPr lang="es-ES" b="1" i="1" dirty="0"/>
              <a:t>Herramientas y soluciones </a:t>
            </a:r>
            <a:br>
              <a:rPr lang="es-ES" b="1" i="1" dirty="0"/>
            </a:br>
            <a:endParaRPr lang="es-ES" b="1" i="1" dirty="0"/>
          </a:p>
        </p:txBody>
      </p:sp>
    </p:spTree>
    <p:extLst>
      <p:ext uri="{BB962C8B-B14F-4D97-AF65-F5344CB8AC3E}">
        <p14:creationId xmlns:p14="http://schemas.microsoft.com/office/powerpoint/2010/main" val="36616240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2071678"/>
            <a:ext cx="7929618" cy="4525963"/>
          </a:xfrm>
        </p:spPr>
        <p:txBody>
          <a:bodyPr>
            <a:normAutofit/>
          </a:bodyPr>
          <a:lstStyle/>
          <a:p>
            <a:r>
              <a:rPr lang="es-ES" sz="3200" dirty="0"/>
              <a:t> Mesa Sectorial para Garantizar la Sostenibilidad y Sustentabilidad </a:t>
            </a:r>
          </a:p>
          <a:p>
            <a:r>
              <a:rPr lang="es-ES" sz="3200" dirty="0"/>
              <a:t> Reforma del Sistema Fiscal Integral (Impuestos – Seguridad Social y servicios públicos) </a:t>
            </a:r>
          </a:p>
          <a:p>
            <a:r>
              <a:rPr lang="es-ES" sz="3200" dirty="0"/>
              <a:t> Incentivos a la Inversión y Desarrollo</a:t>
            </a:r>
          </a:p>
          <a:p>
            <a:pPr marL="0" indent="0">
              <a:buNone/>
            </a:pPr>
            <a:r>
              <a:rPr lang="es-ES" sz="3200" dirty="0"/>
              <a:t> </a:t>
            </a:r>
          </a:p>
        </p:txBody>
      </p:sp>
      <p:pic>
        <p:nvPicPr>
          <p:cNvPr id="6" name="5 Imagen" descr="membrete_mail_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95171"/>
            <a:ext cx="3000396" cy="83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32E5FEA2-3F33-4853-B213-D8AF6F462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596" y="963160"/>
            <a:ext cx="7467600" cy="1143000"/>
          </a:xfrm>
        </p:spPr>
        <p:txBody>
          <a:bodyPr/>
          <a:lstStyle/>
          <a:p>
            <a:r>
              <a:rPr lang="es-ES" b="1" i="1" dirty="0"/>
              <a:t>Herramientas y soluciones </a:t>
            </a:r>
            <a:br>
              <a:rPr lang="es-ES" b="1" i="1" dirty="0"/>
            </a:br>
            <a:endParaRPr lang="es-ES" b="1" i="1" dirty="0"/>
          </a:p>
        </p:txBody>
      </p:sp>
    </p:spTree>
    <p:extLst>
      <p:ext uri="{BB962C8B-B14F-4D97-AF65-F5344CB8AC3E}">
        <p14:creationId xmlns:p14="http://schemas.microsoft.com/office/powerpoint/2010/main" val="2558637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52286" y="1854678"/>
            <a:ext cx="6172200" cy="1894362"/>
          </a:xfrm>
        </p:spPr>
        <p:txBody>
          <a:bodyPr>
            <a:normAutofit/>
          </a:bodyPr>
          <a:lstStyle/>
          <a:p>
            <a:r>
              <a:rPr lang="es-AR" sz="4400" dirty="0"/>
              <a:t>MUCHAS GRACIAS POR SU ATENCIÓN  </a:t>
            </a:r>
            <a:endParaRPr lang="es-ES" sz="44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Lic. Ariel Goldman</a:t>
            </a:r>
          </a:p>
          <a:p>
            <a:r>
              <a:rPr lang="es-ES" dirty="0"/>
              <a:t>Asociación de Economía de la Salud</a:t>
            </a:r>
          </a:p>
          <a:p>
            <a:endParaRPr lang="es-ES" dirty="0"/>
          </a:p>
          <a:p>
            <a:endParaRPr lang="es-ES" dirty="0"/>
          </a:p>
        </p:txBody>
      </p:sp>
      <p:pic>
        <p:nvPicPr>
          <p:cNvPr id="4" name="3 Imagen" descr="membrete_mail_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687" y="260648"/>
            <a:ext cx="3632995" cy="1005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6 Imagen" descr="EESY7hdXUAEfrYh2.jpg">
            <a:extLst>
              <a:ext uri="{FF2B5EF4-FFF2-40B4-BE49-F238E27FC236}">
                <a16:creationId xmlns:a16="http://schemas.microsoft.com/office/drawing/2014/main" id="{68E376CE-E492-435A-ACCF-C95E6B266E1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05381" y="0"/>
            <a:ext cx="3138619" cy="16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7272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Personalizado 1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FE635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229</TotalTime>
  <Words>396</Words>
  <Application>Microsoft Office PowerPoint</Application>
  <PresentationFormat>Presentación en pantalla (4:3)</PresentationFormat>
  <Paragraphs>74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Century Schoolbook</vt:lpstr>
      <vt:lpstr>Wingdings</vt:lpstr>
      <vt:lpstr>Wingdings 2</vt:lpstr>
      <vt:lpstr>Mirador</vt:lpstr>
      <vt:lpstr>¿Qué soluciones puede aportar la Economía de la Salud al Sector Privado?</vt:lpstr>
      <vt:lpstr>¿Qué puede aportar la Economía de la Salud? </vt:lpstr>
      <vt:lpstr>Características del mercado </vt:lpstr>
      <vt:lpstr>Establecer escenarios de corto y mediano plazo</vt:lpstr>
      <vt:lpstr>Establecer escenarios de corto y mediano plazo</vt:lpstr>
      <vt:lpstr>Establecer escenarios de corto y mediano plazo</vt:lpstr>
      <vt:lpstr>Establecer escenarios de corto y mediano plazo</vt:lpstr>
      <vt:lpstr>Establecer escenarios de corto y mediano plazo</vt:lpstr>
      <vt:lpstr>Establecer escenarios de corto y mediano plazo</vt:lpstr>
      <vt:lpstr>Establecer escenarios de largo plazo</vt:lpstr>
      <vt:lpstr>Herramientas y soluciones  </vt:lpstr>
      <vt:lpstr>Herramientas y soluciones  </vt:lpstr>
      <vt:lpstr>MUCHAS GRACIAS POR SU ATENCIÓN  </vt:lpstr>
    </vt:vector>
  </TitlesOfParts>
  <Company>EXO S.A.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Gerencia Operativa</dc:creator>
  <cp:lastModifiedBy>GOLDMAN ARIEL MARIO</cp:lastModifiedBy>
  <cp:revision>19</cp:revision>
  <dcterms:created xsi:type="dcterms:W3CDTF">2019-09-09T16:44:42Z</dcterms:created>
  <dcterms:modified xsi:type="dcterms:W3CDTF">2019-09-16T13:41:55Z</dcterms:modified>
</cp:coreProperties>
</file>