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4" r:id="rId5"/>
    <p:sldId id="263" r:id="rId6"/>
    <p:sldId id="259" r:id="rId7"/>
    <p:sldId id="261" r:id="rId8"/>
    <p:sldId id="265" r:id="rId9"/>
    <p:sldId id="267" r:id="rId10"/>
    <p:sldId id="268" r:id="rId11"/>
    <p:sldId id="269"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8" d="100"/>
          <a:sy n="68" d="100"/>
        </p:scale>
        <p:origin x="6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D69A54-9D84-4EF1-A88C-18827D6EF71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09F3408A-B61D-40A1-BC8D-812EF0CD5A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A8ED6C34-F48F-4277-A954-0009E2D3AFE9}"/>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5" name="Marcador de pie de página 4">
            <a:extLst>
              <a:ext uri="{FF2B5EF4-FFF2-40B4-BE49-F238E27FC236}">
                <a16:creationId xmlns:a16="http://schemas.microsoft.com/office/drawing/2014/main" id="{A620A278-F8B1-4D79-A024-C703BB701A9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4F4214EB-3059-4A5F-A0F9-44D62C68571D}"/>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271398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419D31-0C97-4092-9E23-20C459BA65D8}"/>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778D55A-04A7-4922-8BF2-3F7052B5849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3B9F398-F316-410B-B284-B8D9EAEC4F3F}"/>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5" name="Marcador de pie de página 4">
            <a:extLst>
              <a:ext uri="{FF2B5EF4-FFF2-40B4-BE49-F238E27FC236}">
                <a16:creationId xmlns:a16="http://schemas.microsoft.com/office/drawing/2014/main" id="{C5CF8D61-87AA-4987-B195-662D078B791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5EA9DEB-51BA-4C49-A8E2-641223BCC9B4}"/>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4197721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1434C0-E28E-433D-A98F-86C66304397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F68EA82-5BDF-40A9-9A7D-A08774D68A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8B4E269-5031-4E12-857C-B93478E6C50F}"/>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5" name="Marcador de pie de página 4">
            <a:extLst>
              <a:ext uri="{FF2B5EF4-FFF2-40B4-BE49-F238E27FC236}">
                <a16:creationId xmlns:a16="http://schemas.microsoft.com/office/drawing/2014/main" id="{AB43ABD4-F6C6-4FA4-9802-003C78EF516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53135945-368F-45A8-8A75-51661D0BBCD7}"/>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168699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581B8A-D822-45BF-9CBF-DE4CA667FFA6}"/>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1F9D8A4-3981-40B2-9617-114069D36DA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23709E13-71DA-48BE-A289-F37CC855520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86A964FC-A1C7-4B3D-8C1E-406714C30410}"/>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6" name="Marcador de pie de página 5">
            <a:extLst>
              <a:ext uri="{FF2B5EF4-FFF2-40B4-BE49-F238E27FC236}">
                <a16:creationId xmlns:a16="http://schemas.microsoft.com/office/drawing/2014/main" id="{3BB90F05-5F86-4447-9AEB-A8EDEE3BE356}"/>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B8790237-C3A5-4E80-BBB0-252422B164DA}"/>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4207265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7D1119-A5AF-4C6F-9CBC-E329911AF9F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1873029C-3C2D-45D0-9E83-1C6C10E834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47B3BF0-550A-4F83-A538-446A1618398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C8CFA362-EECE-4372-BB72-FED1E8FB2D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916BFF-BDCA-472D-8CE1-1300775F9A3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2A150193-CDAB-490F-954B-92013B67CFCC}"/>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8" name="Marcador de pie de página 7">
            <a:extLst>
              <a:ext uri="{FF2B5EF4-FFF2-40B4-BE49-F238E27FC236}">
                <a16:creationId xmlns:a16="http://schemas.microsoft.com/office/drawing/2014/main" id="{6A63C679-6D95-43DE-8579-42CAEC918449}"/>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664B955B-7AC8-4AE6-9FE1-7FD69EA7E834}"/>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2303106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857F69-BBC3-4955-BB42-A0057BE4000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E4A5A8EA-7800-4F9E-A29C-B6E73E2A3C52}"/>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4" name="Marcador de pie de página 3">
            <a:extLst>
              <a:ext uri="{FF2B5EF4-FFF2-40B4-BE49-F238E27FC236}">
                <a16:creationId xmlns:a16="http://schemas.microsoft.com/office/drawing/2014/main" id="{AC5254F4-6FA2-4071-92A9-7D12235D6A01}"/>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0F216A8B-690D-461C-9956-B8BE3B167321}"/>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156175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21306E1-B5AA-4710-B2EB-0C640D007167}"/>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3" name="Marcador de pie de página 2">
            <a:extLst>
              <a:ext uri="{FF2B5EF4-FFF2-40B4-BE49-F238E27FC236}">
                <a16:creationId xmlns:a16="http://schemas.microsoft.com/office/drawing/2014/main" id="{B7D6A8D6-E436-4E69-972D-3E07A221FC05}"/>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4E3B71D3-1C80-4635-B552-837E40FA4DF3}"/>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3845632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6E18BB-CAA1-432C-85E3-3FB69961C07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B941A4B0-AFC0-4850-88E0-733352CCAC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C71A2681-D1E1-4EAC-BAE1-BA435F4749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69E2C8-8798-4854-B80A-C62EEAD3842B}"/>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6" name="Marcador de pie de página 5">
            <a:extLst>
              <a:ext uri="{FF2B5EF4-FFF2-40B4-BE49-F238E27FC236}">
                <a16:creationId xmlns:a16="http://schemas.microsoft.com/office/drawing/2014/main" id="{E6AF2304-4D6B-4D4D-943B-E14B45C6D0E1}"/>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4C58245D-ECF5-4162-9F57-60B58257C138}"/>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16042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23D51F-FE05-46B3-AEDE-E1734CDAA82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77331EC6-E96E-468C-ACB4-0642824A80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E6A7BCBA-CA73-44F8-9C56-0B93303F5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F2BE1E0-A646-4A51-9F94-105C0CD3D529}"/>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6" name="Marcador de pie de página 5">
            <a:extLst>
              <a:ext uri="{FF2B5EF4-FFF2-40B4-BE49-F238E27FC236}">
                <a16:creationId xmlns:a16="http://schemas.microsoft.com/office/drawing/2014/main" id="{9506F1EC-9735-4FD2-A6D2-F60272BB55DD}"/>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9DEE42A-A75A-45AD-B93B-A6AB224517FC}"/>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3858341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52BA2F-E1EE-485E-9699-3B841E760D73}"/>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D0618246-6EAA-4260-BF21-2EEFE0A3AB7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ECFFF60-3CFA-43F8-9391-BE3E0271E51B}"/>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5" name="Marcador de pie de página 4">
            <a:extLst>
              <a:ext uri="{FF2B5EF4-FFF2-40B4-BE49-F238E27FC236}">
                <a16:creationId xmlns:a16="http://schemas.microsoft.com/office/drawing/2014/main" id="{1BBAACE7-43BB-487F-90FD-526D66183A5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464E05D8-1DDF-41D0-AEF0-071ABFCFAB5F}"/>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3071329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A1CF152-B8DD-4CBE-A3AC-371512501C6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B8D73234-E957-4055-B2D5-0862DFAA152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3E71A11-A5B1-4C07-8FC1-D877F765B04B}"/>
              </a:ext>
            </a:extLst>
          </p:cNvPr>
          <p:cNvSpPr>
            <a:spLocks noGrp="1"/>
          </p:cNvSpPr>
          <p:nvPr>
            <p:ph type="dt" sz="half" idx="10"/>
          </p:nvPr>
        </p:nvSpPr>
        <p:spPr/>
        <p:txBody>
          <a:bodyPr/>
          <a:lstStyle/>
          <a:p>
            <a:fld id="{D7335BAF-599E-4F27-BDCA-C449C644FB80}" type="datetimeFigureOut">
              <a:rPr lang="en-US" smtClean="0"/>
              <a:t>4/29/2020</a:t>
            </a:fld>
            <a:endParaRPr lang="en-US"/>
          </a:p>
        </p:txBody>
      </p:sp>
      <p:sp>
        <p:nvSpPr>
          <p:cNvPr id="5" name="Marcador de pie de página 4">
            <a:extLst>
              <a:ext uri="{FF2B5EF4-FFF2-40B4-BE49-F238E27FC236}">
                <a16:creationId xmlns:a16="http://schemas.microsoft.com/office/drawing/2014/main" id="{D4B8AA1A-AB48-437E-AD6D-59B1A7E01C1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FA899BB-7F6A-4576-A35C-9BA8D8709941}"/>
              </a:ext>
            </a:extLst>
          </p:cNvPr>
          <p:cNvSpPr>
            <a:spLocks noGrp="1"/>
          </p:cNvSpPr>
          <p:nvPr>
            <p:ph type="sldNum" sz="quarter" idx="12"/>
          </p:nvPr>
        </p:nvSpPr>
        <p:spPr/>
        <p:txBody>
          <a:bodyPr/>
          <a:lstStyle/>
          <a:p>
            <a:fld id="{E76B07DC-22AB-4E31-AFDB-4AC3183D3E51}" type="slidenum">
              <a:rPr lang="en-US" smtClean="0"/>
              <a:t>‹Nº›</a:t>
            </a:fld>
            <a:endParaRPr lang="en-US"/>
          </a:p>
        </p:txBody>
      </p:sp>
    </p:spTree>
    <p:extLst>
      <p:ext uri="{BB962C8B-B14F-4D97-AF65-F5344CB8AC3E}">
        <p14:creationId xmlns:p14="http://schemas.microsoft.com/office/powerpoint/2010/main" val="450213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D5B1718-0D6D-4A02-A36A-C1B75CC827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06CE8B8D-3DC5-4819-8A64-E3121AF26A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330DAE5C-E493-4777-9844-1F663A431C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35BAF-599E-4F27-BDCA-C449C644FB80}" type="datetimeFigureOut">
              <a:rPr lang="en-US" smtClean="0"/>
              <a:t>4/29/2020</a:t>
            </a:fld>
            <a:endParaRPr lang="en-US"/>
          </a:p>
        </p:txBody>
      </p:sp>
      <p:sp>
        <p:nvSpPr>
          <p:cNvPr id="5" name="Marcador de pie de página 4">
            <a:extLst>
              <a:ext uri="{FF2B5EF4-FFF2-40B4-BE49-F238E27FC236}">
                <a16:creationId xmlns:a16="http://schemas.microsoft.com/office/drawing/2014/main" id="{8EE97128-E70C-42C4-8DBA-E145D8A720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BD7BBDC6-5439-4A89-9FFD-7E42080252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6B07DC-22AB-4E31-AFDB-4AC3183D3E51}" type="slidenum">
              <a:rPr lang="en-US" smtClean="0"/>
              <a:t>‹Nº›</a:t>
            </a:fld>
            <a:endParaRPr lang="en-US"/>
          </a:p>
        </p:txBody>
      </p:sp>
    </p:spTree>
    <p:extLst>
      <p:ext uri="{BB962C8B-B14F-4D97-AF65-F5344CB8AC3E}">
        <p14:creationId xmlns:p14="http://schemas.microsoft.com/office/powerpoint/2010/main" val="3513631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chequeado.com/el-explicador/coronavirus-cual-es-la-situacion-de-las-terapias-intensivas-en-el-pai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msal.gob.ar/images/stories/bes/graficos/0000001392cnt-Anlisis%20de%20situacin%20de%20salud%20-%20Repblica%20Argentina%20-%20ASIS%202018.pdf"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eb.archive.org/web/20140912104325/http:/www.indec.mecon.ar/nuevaweb/cuadros/2/proyeccionesyestimaciones_nac_2010_2040.pdf"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hyperlink" Target="http://www.msal.gob.ar/images/stories/bes/graficos/0000001392cnt-Anlisis%20de%20situacin%20de%20salud%20-%20Repblica%20Argentina%20-%20ASIS%202018.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perfil.com/noticias/salud/coronavirus-cuantos-respiradores-tiene-argentina-cuantos-hacen-falta.p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hyperlink" Target="https://www.linkedin.com/feed/update/urn:li:activity:665438862145963212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2EFDE-5756-4CEA-AFEC-8D76BFA6CE74}"/>
              </a:ext>
            </a:extLst>
          </p:cNvPr>
          <p:cNvSpPr>
            <a:spLocks noGrp="1"/>
          </p:cNvSpPr>
          <p:nvPr>
            <p:ph type="ctrTitle"/>
          </p:nvPr>
        </p:nvSpPr>
        <p:spPr/>
        <p:txBody>
          <a:bodyPr>
            <a:normAutofit fontScale="90000"/>
          </a:bodyPr>
          <a:lstStyle/>
          <a:p>
            <a:r>
              <a:rPr lang="es-AR" dirty="0"/>
              <a:t>"Situación actual respecto al Covid-19 en números concretos”.</a:t>
            </a:r>
            <a:endParaRPr lang="en-US" dirty="0"/>
          </a:p>
        </p:txBody>
      </p:sp>
      <p:sp>
        <p:nvSpPr>
          <p:cNvPr id="3" name="Subtítulo 2">
            <a:extLst>
              <a:ext uri="{FF2B5EF4-FFF2-40B4-BE49-F238E27FC236}">
                <a16:creationId xmlns:a16="http://schemas.microsoft.com/office/drawing/2014/main" id="{04EBE91B-217C-477A-A9B2-2148E1FD0EEF}"/>
              </a:ext>
            </a:extLst>
          </p:cNvPr>
          <p:cNvSpPr>
            <a:spLocks noGrp="1"/>
          </p:cNvSpPr>
          <p:nvPr>
            <p:ph type="subTitle" idx="1"/>
          </p:nvPr>
        </p:nvSpPr>
        <p:spPr/>
        <p:txBody>
          <a:bodyPr>
            <a:normAutofit lnSpcReduction="10000"/>
          </a:bodyPr>
          <a:lstStyle/>
          <a:p>
            <a:endParaRPr lang="es-ES" dirty="0"/>
          </a:p>
          <a:p>
            <a:endParaRPr lang="es-ES" dirty="0"/>
          </a:p>
          <a:p>
            <a:endParaRPr lang="es-ES" dirty="0"/>
          </a:p>
          <a:p>
            <a:pPr algn="r"/>
            <a:r>
              <a:rPr lang="es-ES" dirty="0"/>
              <a:t>Lic. Ariel Goldman</a:t>
            </a:r>
            <a:endParaRPr lang="en-US" dirty="0"/>
          </a:p>
        </p:txBody>
      </p:sp>
    </p:spTree>
    <p:extLst>
      <p:ext uri="{BB962C8B-B14F-4D97-AF65-F5344CB8AC3E}">
        <p14:creationId xmlns:p14="http://schemas.microsoft.com/office/powerpoint/2010/main" val="1685680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9F01F8-00C4-46B3-B38D-6FE329638B8D}"/>
              </a:ext>
            </a:extLst>
          </p:cNvPr>
          <p:cNvSpPr>
            <a:spLocks noGrp="1"/>
          </p:cNvSpPr>
          <p:nvPr>
            <p:ph type="title"/>
          </p:nvPr>
        </p:nvSpPr>
        <p:spPr/>
        <p:txBody>
          <a:bodyPr/>
          <a:lstStyle/>
          <a:p>
            <a:pPr algn="ctr"/>
            <a:r>
              <a:rPr lang="es-ES" dirty="0"/>
              <a:t>Temario</a:t>
            </a:r>
            <a:endParaRPr lang="en-US" dirty="0"/>
          </a:p>
        </p:txBody>
      </p:sp>
      <p:sp>
        <p:nvSpPr>
          <p:cNvPr id="3" name="Marcador de contenido 2">
            <a:extLst>
              <a:ext uri="{FF2B5EF4-FFF2-40B4-BE49-F238E27FC236}">
                <a16:creationId xmlns:a16="http://schemas.microsoft.com/office/drawing/2014/main" id="{ADAD0D29-14D9-4176-8471-8A0965A6A428}"/>
              </a:ext>
            </a:extLst>
          </p:cNvPr>
          <p:cNvSpPr>
            <a:spLocks noGrp="1"/>
          </p:cNvSpPr>
          <p:nvPr>
            <p:ph idx="1"/>
          </p:nvPr>
        </p:nvSpPr>
        <p:spPr/>
        <p:txBody>
          <a:bodyPr/>
          <a:lstStyle/>
          <a:p>
            <a:r>
              <a:rPr lang="es-ES" sz="4000" dirty="0"/>
              <a:t>Situación Covid-19</a:t>
            </a:r>
          </a:p>
          <a:p>
            <a:r>
              <a:rPr lang="es-ES" sz="4000" dirty="0"/>
              <a:t>Recursos contra el COVID-19</a:t>
            </a:r>
          </a:p>
          <a:p>
            <a:r>
              <a:rPr lang="es-ES" sz="4000" dirty="0"/>
              <a:t>Estrategias sanitarias y alternativas a futuro</a:t>
            </a:r>
          </a:p>
          <a:p>
            <a:endParaRPr lang="es-ES" dirty="0"/>
          </a:p>
        </p:txBody>
      </p:sp>
    </p:spTree>
    <p:extLst>
      <p:ext uri="{BB962C8B-B14F-4D97-AF65-F5344CB8AC3E}">
        <p14:creationId xmlns:p14="http://schemas.microsoft.com/office/powerpoint/2010/main" val="3856434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6BFE9B-5B6E-4557-984E-BAD4379E910E}"/>
              </a:ext>
            </a:extLst>
          </p:cNvPr>
          <p:cNvSpPr>
            <a:spLocks noGrp="1"/>
          </p:cNvSpPr>
          <p:nvPr>
            <p:ph type="title"/>
          </p:nvPr>
        </p:nvSpPr>
        <p:spPr/>
        <p:txBody>
          <a:bodyPr/>
          <a:lstStyle/>
          <a:p>
            <a:pPr algn="ctr"/>
            <a:r>
              <a:rPr lang="es-ES" dirty="0"/>
              <a:t>Situación Covid-19</a:t>
            </a:r>
            <a:endParaRPr lang="en-US" dirty="0"/>
          </a:p>
        </p:txBody>
      </p:sp>
      <p:sp>
        <p:nvSpPr>
          <p:cNvPr id="3" name="Marcador de contenido 2">
            <a:extLst>
              <a:ext uri="{FF2B5EF4-FFF2-40B4-BE49-F238E27FC236}">
                <a16:creationId xmlns:a16="http://schemas.microsoft.com/office/drawing/2014/main" id="{54EC412A-3E79-42F3-8AD5-E9670C6A4CEC}"/>
              </a:ext>
            </a:extLst>
          </p:cNvPr>
          <p:cNvSpPr>
            <a:spLocks noGrp="1"/>
          </p:cNvSpPr>
          <p:nvPr>
            <p:ph idx="1"/>
          </p:nvPr>
        </p:nvSpPr>
        <p:spPr>
          <a:xfrm>
            <a:off x="576775" y="1336431"/>
            <a:ext cx="10777025" cy="4840532"/>
          </a:xfrm>
        </p:spPr>
        <p:txBody>
          <a:bodyPr>
            <a:noAutofit/>
          </a:bodyPr>
          <a:lstStyle/>
          <a:p>
            <a:pPr marL="0" indent="0">
              <a:buNone/>
            </a:pPr>
            <a:r>
              <a:rPr lang="es-AR" sz="1800" baseline="30000" dirty="0"/>
              <a:t>1 </a:t>
            </a:r>
            <a:r>
              <a:rPr lang="es-AR" sz="1800" dirty="0"/>
              <a:t>Carla </a:t>
            </a:r>
            <a:r>
              <a:rPr lang="es-AR" sz="1800" dirty="0" err="1"/>
              <a:t>Vizzotti</a:t>
            </a:r>
            <a:r>
              <a:rPr lang="es-AR" sz="1800" dirty="0"/>
              <a:t>, Secretaria de Acceso a la Salud de la Nación</a:t>
            </a:r>
          </a:p>
          <a:p>
            <a:r>
              <a:rPr lang="es-AR" sz="1800" b="1" dirty="0"/>
              <a:t>“el 80% de las personas que tengan coronavirus van a transitarlo de manera leve o moderada, el 14 o 15% puede tener alguna situación de mayor relevancia, como una neumonía, y el 5% puede tener una situación crítica”</a:t>
            </a:r>
            <a:r>
              <a:rPr lang="es-AR" sz="1800" dirty="0"/>
              <a:t>. Estos últimos </a:t>
            </a:r>
            <a:r>
              <a:rPr lang="es-AR" sz="1800" b="1" dirty="0"/>
              <a:t>requieren de la atención en terapias intensivas</a:t>
            </a:r>
            <a:r>
              <a:rPr lang="es-AR" sz="1800" dirty="0"/>
              <a:t>. </a:t>
            </a:r>
          </a:p>
          <a:p>
            <a:r>
              <a:rPr lang="es-AR" sz="1800" dirty="0"/>
              <a:t>Cuando se busca “aplanar la curva”, también </a:t>
            </a:r>
            <a:r>
              <a:rPr lang="es-AR" sz="1800" b="1" dirty="0"/>
              <a:t>se intenta ampliar la cantidad de camas y el equipamiento y personal especializado para este tratamiento específico.</a:t>
            </a:r>
          </a:p>
          <a:p>
            <a:pPr marL="0" indent="0">
              <a:buNone/>
            </a:pPr>
            <a:r>
              <a:rPr lang="es-AR" sz="1800" dirty="0"/>
              <a:t>SATI (Sociedad Argentina de Terapia intensiva)</a:t>
            </a:r>
            <a:endParaRPr lang="es-AR" sz="1800" b="1" dirty="0"/>
          </a:p>
          <a:p>
            <a:r>
              <a:rPr lang="es-AR" sz="1800" b="1" dirty="0"/>
              <a:t>Una cama de terapia intensiva “tiene que tener, como mínimo, un respirador por cama, un monitor multiparamétrico -que mide la frecuencia cardíaca y respiratoria, y la presión arterial, entre otros factores- y entre 4 y 6 bombas de infusión, que administran los medicamentos y líquidos”</a:t>
            </a:r>
            <a:r>
              <a:rPr lang="es-AR" sz="1800" dirty="0"/>
              <a:t>, </a:t>
            </a:r>
          </a:p>
          <a:p>
            <a:r>
              <a:rPr lang="es-AR" sz="1800" dirty="0"/>
              <a:t> </a:t>
            </a:r>
            <a:r>
              <a:rPr lang="es-AR" sz="1800" b="1" dirty="0"/>
              <a:t>“son necesarios médicos, enfermeros y kinesiólogos, que son los encargados del manejo de las vías respiratorias y cumplen un rol clave en un momento crítico como es la desconexión del respirador”</a:t>
            </a:r>
          </a:p>
          <a:p>
            <a:r>
              <a:rPr lang="es-AR" sz="1800" dirty="0"/>
              <a:t>“1 médico/a cada 7 camas, 1 enfermero/a cada 4 y 1 kinesiólogo/a cada 8”, señaló la representante del SATI. Además, agregó: “Si se proyecta una situación de ocupación al 100% con respiradores, va a ser necesario que se pase a 1 médico/a cada 4 camas y 1 enfermero y 1 kinesiólogo por cama”.</a:t>
            </a:r>
            <a:endParaRPr lang="en-US" sz="1800" dirty="0"/>
          </a:p>
        </p:txBody>
      </p:sp>
      <p:sp>
        <p:nvSpPr>
          <p:cNvPr id="4" name="CuadroTexto 3">
            <a:extLst>
              <a:ext uri="{FF2B5EF4-FFF2-40B4-BE49-F238E27FC236}">
                <a16:creationId xmlns:a16="http://schemas.microsoft.com/office/drawing/2014/main" id="{AE0774C3-6046-4DFA-A839-BB75977F2FE1}"/>
              </a:ext>
            </a:extLst>
          </p:cNvPr>
          <p:cNvSpPr txBox="1"/>
          <p:nvPr/>
        </p:nvSpPr>
        <p:spPr>
          <a:xfrm>
            <a:off x="838199" y="6169709"/>
            <a:ext cx="10515599" cy="646331"/>
          </a:xfrm>
          <a:prstGeom prst="rect">
            <a:avLst/>
          </a:prstGeom>
          <a:noFill/>
        </p:spPr>
        <p:txBody>
          <a:bodyPr wrap="square" rtlCol="0">
            <a:spAutoFit/>
          </a:bodyPr>
          <a:lstStyle/>
          <a:p>
            <a:r>
              <a:rPr lang="es-AR" baseline="30000" dirty="0"/>
              <a:t>1 </a:t>
            </a:r>
            <a:r>
              <a:rPr lang="es-AR" dirty="0"/>
              <a:t>Chequeado.com </a:t>
            </a:r>
            <a:r>
              <a:rPr lang="es-AR" dirty="0">
                <a:hlinkClick r:id="rId2"/>
              </a:rPr>
              <a:t>https://chequeado.com/el-explicador/coronavirus-cual-es-la-situacion-de-las-terapias-intensivas-en-el-pais/</a:t>
            </a:r>
            <a:endParaRPr lang="es-AR" dirty="0"/>
          </a:p>
        </p:txBody>
      </p:sp>
    </p:spTree>
    <p:extLst>
      <p:ext uri="{BB962C8B-B14F-4D97-AF65-F5344CB8AC3E}">
        <p14:creationId xmlns:p14="http://schemas.microsoft.com/office/powerpoint/2010/main" val="1459822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6826E6-921C-4F6D-A449-43A39445F3A4}"/>
              </a:ext>
            </a:extLst>
          </p:cNvPr>
          <p:cNvSpPr>
            <a:spLocks noGrp="1"/>
          </p:cNvSpPr>
          <p:nvPr>
            <p:ph type="title"/>
          </p:nvPr>
        </p:nvSpPr>
        <p:spPr/>
        <p:txBody>
          <a:bodyPr/>
          <a:lstStyle/>
          <a:p>
            <a:pPr algn="ctr"/>
            <a:r>
              <a:rPr lang="es-ES" dirty="0"/>
              <a:t>Situación Covid-19</a:t>
            </a:r>
            <a:br>
              <a:rPr lang="es-ES" dirty="0"/>
            </a:br>
            <a:endParaRPr lang="en-US" dirty="0"/>
          </a:p>
        </p:txBody>
      </p:sp>
      <p:pic>
        <p:nvPicPr>
          <p:cNvPr id="4" name="image8.png">
            <a:extLst>
              <a:ext uri="{FF2B5EF4-FFF2-40B4-BE49-F238E27FC236}">
                <a16:creationId xmlns:a16="http://schemas.microsoft.com/office/drawing/2014/main" id="{048CA129-8459-4462-ADBF-7191C4B1F0D8}"/>
              </a:ext>
            </a:extLst>
          </p:cNvPr>
          <p:cNvPicPr>
            <a:picLocks noGrp="1"/>
          </p:cNvPicPr>
          <p:nvPr>
            <p:ph idx="1"/>
          </p:nvPr>
        </p:nvPicPr>
        <p:blipFill>
          <a:blip r:embed="rId2" cstate="print"/>
          <a:stretch>
            <a:fillRect/>
          </a:stretch>
        </p:blipFill>
        <p:spPr>
          <a:xfrm>
            <a:off x="500575" y="971632"/>
            <a:ext cx="5257800" cy="3386875"/>
          </a:xfrm>
          <a:prstGeom prst="rect">
            <a:avLst/>
          </a:prstGeom>
        </p:spPr>
      </p:pic>
      <p:sp>
        <p:nvSpPr>
          <p:cNvPr id="6" name="CuadroTexto 5">
            <a:extLst>
              <a:ext uri="{FF2B5EF4-FFF2-40B4-BE49-F238E27FC236}">
                <a16:creationId xmlns:a16="http://schemas.microsoft.com/office/drawing/2014/main" id="{0EBD14BE-58E2-4564-A81F-11F297D0D302}"/>
              </a:ext>
            </a:extLst>
          </p:cNvPr>
          <p:cNvSpPr txBox="1"/>
          <p:nvPr/>
        </p:nvSpPr>
        <p:spPr>
          <a:xfrm>
            <a:off x="730013" y="4114622"/>
            <a:ext cx="11185322" cy="461665"/>
          </a:xfrm>
          <a:prstGeom prst="rect">
            <a:avLst/>
          </a:prstGeom>
          <a:noFill/>
        </p:spPr>
        <p:txBody>
          <a:bodyPr wrap="square" rtlCol="0">
            <a:spAutoFit/>
          </a:bodyPr>
          <a:lstStyle/>
          <a:p>
            <a:r>
              <a:rPr lang="en-US" sz="1200" dirty="0" err="1"/>
              <a:t>Análisis</a:t>
            </a:r>
            <a:r>
              <a:rPr lang="en-US" sz="1200" dirty="0"/>
              <a:t> de </a:t>
            </a:r>
            <a:r>
              <a:rPr lang="en-US" sz="1200" dirty="0" err="1"/>
              <a:t>situación</a:t>
            </a:r>
            <a:r>
              <a:rPr lang="en-US" sz="1200" dirty="0"/>
              <a:t> de </a:t>
            </a:r>
            <a:r>
              <a:rPr lang="en-US" sz="1200" dirty="0" err="1"/>
              <a:t>salud</a:t>
            </a:r>
            <a:r>
              <a:rPr lang="en-US" sz="1200" dirty="0"/>
              <a:t> </a:t>
            </a:r>
            <a:r>
              <a:rPr lang="en-US" sz="1200" dirty="0" err="1"/>
              <a:t>Republica</a:t>
            </a:r>
            <a:r>
              <a:rPr lang="en-US" sz="1200" dirty="0"/>
              <a:t> Argentina 2018. </a:t>
            </a:r>
            <a:r>
              <a:rPr lang="en-US" sz="1200" dirty="0">
                <a:hlinkClick r:id="rId3"/>
              </a:rPr>
              <a:t>http://www.msal.gob.ar/images/stories/bes/graficos/0000001392cnt-Anlisis%20de%20situacin%20de%20salud%20-%20Repblica%20Argentina%20-%20ASIS%202018.pdf</a:t>
            </a:r>
            <a:endParaRPr lang="en-US" sz="1200" dirty="0"/>
          </a:p>
        </p:txBody>
      </p:sp>
      <p:pic>
        <p:nvPicPr>
          <p:cNvPr id="7" name="image10.png">
            <a:extLst>
              <a:ext uri="{FF2B5EF4-FFF2-40B4-BE49-F238E27FC236}">
                <a16:creationId xmlns:a16="http://schemas.microsoft.com/office/drawing/2014/main" id="{FAAD48B9-6C33-48C2-A4E9-DF9FC2921D40}"/>
              </a:ext>
            </a:extLst>
          </p:cNvPr>
          <p:cNvPicPr/>
          <p:nvPr/>
        </p:nvPicPr>
        <p:blipFill>
          <a:blip r:embed="rId4" cstate="print"/>
          <a:stretch>
            <a:fillRect/>
          </a:stretch>
        </p:blipFill>
        <p:spPr>
          <a:xfrm>
            <a:off x="6433627" y="971631"/>
            <a:ext cx="5028360" cy="3200511"/>
          </a:xfrm>
          <a:prstGeom prst="rect">
            <a:avLst/>
          </a:prstGeom>
        </p:spPr>
      </p:pic>
      <p:sp>
        <p:nvSpPr>
          <p:cNvPr id="3" name="CuadroTexto 2">
            <a:extLst>
              <a:ext uri="{FF2B5EF4-FFF2-40B4-BE49-F238E27FC236}">
                <a16:creationId xmlns:a16="http://schemas.microsoft.com/office/drawing/2014/main" id="{C459940E-9275-4404-B8F4-54F1B2EBE150}"/>
              </a:ext>
            </a:extLst>
          </p:cNvPr>
          <p:cNvSpPr txBox="1"/>
          <p:nvPr/>
        </p:nvSpPr>
        <p:spPr>
          <a:xfrm>
            <a:off x="1055077" y="4568415"/>
            <a:ext cx="9861452" cy="369332"/>
          </a:xfrm>
          <a:prstGeom prst="rect">
            <a:avLst/>
          </a:prstGeom>
          <a:noFill/>
        </p:spPr>
        <p:txBody>
          <a:bodyPr wrap="square" rtlCol="0">
            <a:spAutoFit/>
          </a:bodyPr>
          <a:lstStyle/>
          <a:p>
            <a:pPr algn="ctr"/>
            <a:r>
              <a:rPr lang="es-AR" dirty="0"/>
              <a:t>La población de la República Argentina al 2019 asciende a 44.938.712 habitantes.</a:t>
            </a:r>
            <a:r>
              <a:rPr lang="es-AR" baseline="30000" dirty="0"/>
              <a:t>1  </a:t>
            </a:r>
            <a:endParaRPr lang="es-AR" dirty="0"/>
          </a:p>
        </p:txBody>
      </p:sp>
      <p:graphicFrame>
        <p:nvGraphicFramePr>
          <p:cNvPr id="5" name="Tabla 4">
            <a:extLst>
              <a:ext uri="{FF2B5EF4-FFF2-40B4-BE49-F238E27FC236}">
                <a16:creationId xmlns:a16="http://schemas.microsoft.com/office/drawing/2014/main" id="{AA16457A-25D7-49FA-A16E-AA4043CE6EB5}"/>
              </a:ext>
            </a:extLst>
          </p:cNvPr>
          <p:cNvGraphicFramePr>
            <a:graphicFrameLocks noGrp="1"/>
          </p:cNvGraphicFramePr>
          <p:nvPr>
            <p:extLst>
              <p:ext uri="{D42A27DB-BD31-4B8C-83A1-F6EECF244321}">
                <p14:modId xmlns:p14="http://schemas.microsoft.com/office/powerpoint/2010/main" val="3776433487"/>
              </p:ext>
            </p:extLst>
          </p:nvPr>
        </p:nvGraphicFramePr>
        <p:xfrm>
          <a:off x="3595117" y="4909604"/>
          <a:ext cx="4326516" cy="1605196"/>
        </p:xfrm>
        <a:graphic>
          <a:graphicData uri="http://schemas.openxmlformats.org/drawingml/2006/table">
            <a:tbl>
              <a:tblPr>
                <a:tableStyleId>{5C22544A-7EE6-4342-B048-85BDC9FD1C3A}</a:tableStyleId>
              </a:tblPr>
              <a:tblGrid>
                <a:gridCol w="924425">
                  <a:extLst>
                    <a:ext uri="{9D8B030D-6E8A-4147-A177-3AD203B41FA5}">
                      <a16:colId xmlns:a16="http://schemas.microsoft.com/office/drawing/2014/main" val="1437027852"/>
                    </a:ext>
                  </a:extLst>
                </a:gridCol>
                <a:gridCol w="1231700">
                  <a:extLst>
                    <a:ext uri="{9D8B030D-6E8A-4147-A177-3AD203B41FA5}">
                      <a16:colId xmlns:a16="http://schemas.microsoft.com/office/drawing/2014/main" val="140754609"/>
                    </a:ext>
                  </a:extLst>
                </a:gridCol>
                <a:gridCol w="835025">
                  <a:extLst>
                    <a:ext uri="{9D8B030D-6E8A-4147-A177-3AD203B41FA5}">
                      <a16:colId xmlns:a16="http://schemas.microsoft.com/office/drawing/2014/main" val="1968177092"/>
                    </a:ext>
                  </a:extLst>
                </a:gridCol>
                <a:gridCol w="1335366">
                  <a:extLst>
                    <a:ext uri="{9D8B030D-6E8A-4147-A177-3AD203B41FA5}">
                      <a16:colId xmlns:a16="http://schemas.microsoft.com/office/drawing/2014/main" val="2910418503"/>
                    </a:ext>
                  </a:extLst>
                </a:gridCol>
              </a:tblGrid>
              <a:tr h="401299">
                <a:tc>
                  <a:txBody>
                    <a:bodyPr/>
                    <a:lstStyle/>
                    <a:p>
                      <a:pPr algn="l" fontAlgn="b"/>
                      <a:endParaRPr lang="es-AR"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AR" sz="2000" u="none" strike="noStrike" dirty="0">
                          <a:effectLst/>
                        </a:rPr>
                        <a:t>Total </a:t>
                      </a:r>
                      <a:r>
                        <a:rPr lang="es-AR" sz="2000" u="none" strike="noStrike" dirty="0" err="1">
                          <a:effectLst/>
                        </a:rPr>
                        <a:t>Pob</a:t>
                      </a:r>
                      <a:r>
                        <a:rPr lang="es-AR" sz="2000" u="none" strike="noStrike" dirty="0">
                          <a:effectLst/>
                        </a:rPr>
                        <a:t>.</a:t>
                      </a:r>
                      <a:endParaRPr lang="es-AR"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AR" sz="2000" u="none" strike="noStrike" dirty="0">
                          <a:effectLst/>
                        </a:rPr>
                        <a:t>%</a:t>
                      </a:r>
                      <a:endParaRPr lang="es-AR"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AR" sz="2000" u="none" strike="noStrike" dirty="0">
                          <a:effectLst/>
                        </a:rPr>
                        <a:t>Total &gt; 65</a:t>
                      </a:r>
                      <a:endParaRPr lang="es-AR"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39065445"/>
                  </a:ext>
                </a:extLst>
              </a:tr>
              <a:tr h="401299">
                <a:tc>
                  <a:txBody>
                    <a:bodyPr/>
                    <a:lstStyle/>
                    <a:p>
                      <a:pPr algn="l" fontAlgn="b"/>
                      <a:r>
                        <a:rPr lang="es-AR" sz="2000" u="none" strike="noStrike">
                          <a:effectLst/>
                        </a:rPr>
                        <a:t>Mujeres</a:t>
                      </a:r>
                      <a:endParaRPr lang="es-AR"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dirty="0">
                          <a:effectLst/>
                        </a:rPr>
                        <a:t>22.931.225</a:t>
                      </a:r>
                      <a:endParaRPr lang="es-AR"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dirty="0">
                          <a:effectLst/>
                        </a:rPr>
                        <a:t>9,20%</a:t>
                      </a:r>
                      <a:endParaRPr lang="es-AR"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dirty="0">
                          <a:effectLst/>
                        </a:rPr>
                        <a:t>   2.109.673 </a:t>
                      </a:r>
                      <a:endParaRPr lang="es-AR"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40782128"/>
                  </a:ext>
                </a:extLst>
              </a:tr>
              <a:tr h="401299">
                <a:tc>
                  <a:txBody>
                    <a:bodyPr/>
                    <a:lstStyle/>
                    <a:p>
                      <a:pPr algn="l" fontAlgn="b"/>
                      <a:r>
                        <a:rPr lang="es-AR" sz="2000" u="none" strike="noStrike">
                          <a:effectLst/>
                        </a:rPr>
                        <a:t>Varones</a:t>
                      </a:r>
                      <a:endParaRPr lang="es-AR"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a:effectLst/>
                        </a:rPr>
                        <a:t>22.007.487</a:t>
                      </a:r>
                      <a:endParaRPr lang="es-AR"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dirty="0">
                          <a:effectLst/>
                        </a:rPr>
                        <a:t>12,60%</a:t>
                      </a:r>
                      <a:endParaRPr lang="es-AR"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dirty="0">
                          <a:effectLst/>
                        </a:rPr>
                        <a:t>   2.772.943 </a:t>
                      </a:r>
                      <a:endParaRPr lang="es-AR"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80427453"/>
                  </a:ext>
                </a:extLst>
              </a:tr>
              <a:tr h="401299">
                <a:tc>
                  <a:txBody>
                    <a:bodyPr/>
                    <a:lstStyle/>
                    <a:p>
                      <a:pPr algn="l" fontAlgn="b"/>
                      <a:r>
                        <a:rPr lang="es-AR" sz="2000" u="none" strike="noStrike">
                          <a:effectLst/>
                        </a:rPr>
                        <a:t>Total</a:t>
                      </a:r>
                      <a:endParaRPr lang="es-AR"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a:effectLst/>
                        </a:rPr>
                        <a:t>44.938.712</a:t>
                      </a:r>
                      <a:endParaRPr lang="es-AR"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a:effectLst/>
                        </a:rPr>
                        <a:t> </a:t>
                      </a:r>
                      <a:endParaRPr lang="es-AR"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AR" sz="2000" u="none" strike="noStrike" dirty="0">
                          <a:effectLst/>
                        </a:rPr>
                        <a:t>   4.882.616 </a:t>
                      </a:r>
                      <a:endParaRPr lang="es-AR"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15388673"/>
                  </a:ext>
                </a:extLst>
              </a:tr>
            </a:tbl>
          </a:graphicData>
        </a:graphic>
      </p:graphicFrame>
      <p:sp>
        <p:nvSpPr>
          <p:cNvPr id="8" name="Rectángulo 7">
            <a:extLst>
              <a:ext uri="{FF2B5EF4-FFF2-40B4-BE49-F238E27FC236}">
                <a16:creationId xmlns:a16="http://schemas.microsoft.com/office/drawing/2014/main" id="{1341ADD5-B5B7-4865-AEC8-B030B6DE61C9}"/>
              </a:ext>
            </a:extLst>
          </p:cNvPr>
          <p:cNvSpPr/>
          <p:nvPr/>
        </p:nvSpPr>
        <p:spPr>
          <a:xfrm>
            <a:off x="730013" y="6492875"/>
            <a:ext cx="11058713" cy="307777"/>
          </a:xfrm>
          <a:prstGeom prst="rect">
            <a:avLst/>
          </a:prstGeom>
        </p:spPr>
        <p:txBody>
          <a:bodyPr wrap="square">
            <a:spAutoFit/>
          </a:bodyPr>
          <a:lstStyle/>
          <a:p>
            <a:r>
              <a:rPr lang="es-AR" sz="1400" dirty="0">
                <a:solidFill>
                  <a:srgbClr val="222222"/>
                </a:solidFill>
                <a:latin typeface="Arial" panose="020B0604020202020204" pitchFamily="34" charset="0"/>
              </a:rPr>
              <a:t> </a:t>
            </a:r>
            <a:r>
              <a:rPr lang="es-AR" sz="1400" baseline="30000" dirty="0">
                <a:solidFill>
                  <a:srgbClr val="222222"/>
                </a:solidFill>
                <a:latin typeface="Arial" panose="020B0604020202020204" pitchFamily="34" charset="0"/>
              </a:rPr>
              <a:t>1</a:t>
            </a:r>
            <a:r>
              <a:rPr lang="es-AR" sz="1400" u="sng" dirty="0">
                <a:solidFill>
                  <a:srgbClr val="663366"/>
                </a:solidFill>
                <a:latin typeface="Arial" panose="020B0604020202020204" pitchFamily="34" charset="0"/>
                <a:hlinkClick r:id="rId5"/>
              </a:rPr>
              <a:t>«Instituto Nacional de Estadística y Censos. Estimaciones y proyecciones de población 2010-2040.: total del país.»</a:t>
            </a:r>
            <a:endParaRPr lang="es-AR" sz="1400" dirty="0"/>
          </a:p>
        </p:txBody>
      </p:sp>
    </p:spTree>
    <p:extLst>
      <p:ext uri="{BB962C8B-B14F-4D97-AF65-F5344CB8AC3E}">
        <p14:creationId xmlns:p14="http://schemas.microsoft.com/office/powerpoint/2010/main" val="124727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C403C3-2E3E-483A-8E22-7A048E5E5B4B}"/>
              </a:ext>
            </a:extLst>
          </p:cNvPr>
          <p:cNvSpPr>
            <a:spLocks noGrp="1"/>
          </p:cNvSpPr>
          <p:nvPr>
            <p:ph type="title"/>
          </p:nvPr>
        </p:nvSpPr>
        <p:spPr>
          <a:xfrm>
            <a:off x="936674" y="134293"/>
            <a:ext cx="10515600" cy="1325563"/>
          </a:xfrm>
        </p:spPr>
        <p:txBody>
          <a:bodyPr/>
          <a:lstStyle/>
          <a:p>
            <a:pPr algn="ctr"/>
            <a:r>
              <a:rPr lang="es-ES" dirty="0"/>
              <a:t>Recursos contra el COVID-19</a:t>
            </a:r>
            <a:br>
              <a:rPr lang="es-ES" dirty="0"/>
            </a:br>
            <a:endParaRPr lang="en-US" dirty="0"/>
          </a:p>
        </p:txBody>
      </p:sp>
      <p:graphicFrame>
        <p:nvGraphicFramePr>
          <p:cNvPr id="5" name="Marcador de contenido 4">
            <a:extLst>
              <a:ext uri="{FF2B5EF4-FFF2-40B4-BE49-F238E27FC236}">
                <a16:creationId xmlns:a16="http://schemas.microsoft.com/office/drawing/2014/main" id="{0CFBE3F6-FA37-4D20-AC3D-DDD19F8599D5}"/>
              </a:ext>
            </a:extLst>
          </p:cNvPr>
          <p:cNvGraphicFramePr>
            <a:graphicFrameLocks noGrp="1"/>
          </p:cNvGraphicFramePr>
          <p:nvPr>
            <p:ph idx="1"/>
            <p:extLst>
              <p:ext uri="{D42A27DB-BD31-4B8C-83A1-F6EECF244321}">
                <p14:modId xmlns:p14="http://schemas.microsoft.com/office/powerpoint/2010/main" val="2264626053"/>
              </p:ext>
            </p:extLst>
          </p:nvPr>
        </p:nvGraphicFramePr>
        <p:xfrm>
          <a:off x="413624" y="1027906"/>
          <a:ext cx="11364751" cy="5130821"/>
        </p:xfrm>
        <a:graphic>
          <a:graphicData uri="http://schemas.openxmlformats.org/drawingml/2006/table">
            <a:tbl>
              <a:tblPr firstRow="1" firstCol="1" bandRow="1">
                <a:tableStyleId>{5C22544A-7EE6-4342-B048-85BDC9FD1C3A}</a:tableStyleId>
              </a:tblPr>
              <a:tblGrid>
                <a:gridCol w="2011681">
                  <a:extLst>
                    <a:ext uri="{9D8B030D-6E8A-4147-A177-3AD203B41FA5}">
                      <a16:colId xmlns:a16="http://schemas.microsoft.com/office/drawing/2014/main" val="109914731"/>
                    </a:ext>
                  </a:extLst>
                </a:gridCol>
                <a:gridCol w="942022">
                  <a:extLst>
                    <a:ext uri="{9D8B030D-6E8A-4147-A177-3AD203B41FA5}">
                      <a16:colId xmlns:a16="http://schemas.microsoft.com/office/drawing/2014/main" val="2345634220"/>
                    </a:ext>
                  </a:extLst>
                </a:gridCol>
                <a:gridCol w="700722">
                  <a:extLst>
                    <a:ext uri="{9D8B030D-6E8A-4147-A177-3AD203B41FA5}">
                      <a16:colId xmlns:a16="http://schemas.microsoft.com/office/drawing/2014/main" val="4098059116"/>
                    </a:ext>
                  </a:extLst>
                </a:gridCol>
                <a:gridCol w="826135">
                  <a:extLst>
                    <a:ext uri="{9D8B030D-6E8A-4147-A177-3AD203B41FA5}">
                      <a16:colId xmlns:a16="http://schemas.microsoft.com/office/drawing/2014/main" val="2427339849"/>
                    </a:ext>
                  </a:extLst>
                </a:gridCol>
                <a:gridCol w="700722">
                  <a:extLst>
                    <a:ext uri="{9D8B030D-6E8A-4147-A177-3AD203B41FA5}">
                      <a16:colId xmlns:a16="http://schemas.microsoft.com/office/drawing/2014/main" val="1694240756"/>
                    </a:ext>
                  </a:extLst>
                </a:gridCol>
                <a:gridCol w="826135">
                  <a:extLst>
                    <a:ext uri="{9D8B030D-6E8A-4147-A177-3AD203B41FA5}">
                      <a16:colId xmlns:a16="http://schemas.microsoft.com/office/drawing/2014/main" val="2228040096"/>
                    </a:ext>
                  </a:extLst>
                </a:gridCol>
                <a:gridCol w="700722">
                  <a:extLst>
                    <a:ext uri="{9D8B030D-6E8A-4147-A177-3AD203B41FA5}">
                      <a16:colId xmlns:a16="http://schemas.microsoft.com/office/drawing/2014/main" val="168777203"/>
                    </a:ext>
                  </a:extLst>
                </a:gridCol>
                <a:gridCol w="826135">
                  <a:extLst>
                    <a:ext uri="{9D8B030D-6E8A-4147-A177-3AD203B41FA5}">
                      <a16:colId xmlns:a16="http://schemas.microsoft.com/office/drawing/2014/main" val="82823048"/>
                    </a:ext>
                  </a:extLst>
                </a:gridCol>
                <a:gridCol w="700722">
                  <a:extLst>
                    <a:ext uri="{9D8B030D-6E8A-4147-A177-3AD203B41FA5}">
                      <a16:colId xmlns:a16="http://schemas.microsoft.com/office/drawing/2014/main" val="160401518"/>
                    </a:ext>
                  </a:extLst>
                </a:gridCol>
                <a:gridCol w="710247">
                  <a:extLst>
                    <a:ext uri="{9D8B030D-6E8A-4147-A177-3AD203B41FA5}">
                      <a16:colId xmlns:a16="http://schemas.microsoft.com/office/drawing/2014/main" val="956622103"/>
                    </a:ext>
                  </a:extLst>
                </a:gridCol>
                <a:gridCol w="700722">
                  <a:extLst>
                    <a:ext uri="{9D8B030D-6E8A-4147-A177-3AD203B41FA5}">
                      <a16:colId xmlns:a16="http://schemas.microsoft.com/office/drawing/2014/main" val="4113784345"/>
                    </a:ext>
                  </a:extLst>
                </a:gridCol>
                <a:gridCol w="942022">
                  <a:extLst>
                    <a:ext uri="{9D8B030D-6E8A-4147-A177-3AD203B41FA5}">
                      <a16:colId xmlns:a16="http://schemas.microsoft.com/office/drawing/2014/main" val="974394783"/>
                    </a:ext>
                  </a:extLst>
                </a:gridCol>
                <a:gridCol w="776764">
                  <a:extLst>
                    <a:ext uri="{9D8B030D-6E8A-4147-A177-3AD203B41FA5}">
                      <a16:colId xmlns:a16="http://schemas.microsoft.com/office/drawing/2014/main" val="2926163153"/>
                    </a:ext>
                  </a:extLst>
                </a:gridCol>
              </a:tblGrid>
              <a:tr h="313544">
                <a:tc>
                  <a:txBody>
                    <a:bodyPr/>
                    <a:lstStyle/>
                    <a:p>
                      <a:pPr>
                        <a:lnSpc>
                          <a:spcPct val="107000"/>
                        </a:lnSpc>
                        <a:spcAft>
                          <a:spcPts val="0"/>
                        </a:spcAft>
                      </a:pPr>
                      <a:r>
                        <a:rPr lang="es-ES" sz="1800" dirty="0">
                          <a:effectLst/>
                        </a:rPr>
                        <a:t>Región</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800">
                          <a:effectLst/>
                        </a:rPr>
                        <a:t>Centro</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800" dirty="0">
                          <a:effectLst/>
                        </a:rPr>
                        <a:t>Cuyo</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800" dirty="0">
                          <a:effectLst/>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800">
                          <a:effectLst/>
                        </a:rPr>
                        <a:t>NEA</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800">
                          <a:effectLst/>
                        </a:rPr>
                        <a:t>NOA</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800">
                          <a:effectLst/>
                        </a:rPr>
                        <a:t>Sur</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800">
                          <a:effectLst/>
                        </a:rPr>
                        <a:t>TOTAL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US" sz="1800" dirty="0">
                          <a:effectLst/>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33444195"/>
                  </a:ext>
                </a:extLst>
              </a:tr>
              <a:tr h="313544">
                <a:tc>
                  <a:txBody>
                    <a:bodyPr/>
                    <a:lstStyle/>
                    <a:p>
                      <a:pPr>
                        <a:lnSpc>
                          <a:spcPct val="107000"/>
                        </a:lnSpc>
                        <a:spcAft>
                          <a:spcPts val="0"/>
                        </a:spcAft>
                      </a:pPr>
                      <a:r>
                        <a:rPr lang="es-ES" sz="1800" dirty="0">
                          <a:effectLst/>
                        </a:rPr>
                        <a:t>Generales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61.659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38%</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4.058</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34%</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8.345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57%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10.740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50%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4.512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89.314</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85192186"/>
                  </a:ext>
                </a:extLst>
              </a:tr>
              <a:tr h="313544">
                <a:tc>
                  <a:txBody>
                    <a:bodyPr/>
                    <a:lstStyle/>
                    <a:p>
                      <a:pPr>
                        <a:lnSpc>
                          <a:spcPct val="107000"/>
                        </a:lnSpc>
                        <a:spcAft>
                          <a:spcPts val="0"/>
                        </a:spcAft>
                      </a:pPr>
                      <a:r>
                        <a:rPr lang="es-ES" sz="1800" dirty="0">
                          <a:effectLst/>
                        </a:rPr>
                        <a:t>Pediátricas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5.273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3%</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1.032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1.111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8%</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2.052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877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10.345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0537897"/>
                  </a:ext>
                </a:extLst>
              </a:tr>
              <a:tr h="313544">
                <a:tc>
                  <a:txBody>
                    <a:bodyPr/>
                    <a:lstStyle/>
                    <a:p>
                      <a:pPr>
                        <a:lnSpc>
                          <a:spcPct val="107000"/>
                        </a:lnSpc>
                        <a:spcAft>
                          <a:spcPts val="0"/>
                        </a:spcAft>
                      </a:pPr>
                      <a:r>
                        <a:rPr lang="es-ES" sz="1800">
                          <a:effectLst/>
                        </a:rPr>
                        <a:t>Maternidad</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3.866</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rPr>
                        <a:t>924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8%</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967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1.783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8%</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961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8.501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82847868"/>
                  </a:ext>
                </a:extLst>
              </a:tr>
              <a:tr h="313544">
                <a:tc>
                  <a:txBody>
                    <a:bodyPr/>
                    <a:lstStyle/>
                    <a:p>
                      <a:pPr>
                        <a:lnSpc>
                          <a:spcPct val="107000"/>
                        </a:lnSpc>
                        <a:spcAft>
                          <a:spcPts val="0"/>
                        </a:spcAft>
                      </a:pPr>
                      <a:r>
                        <a:rPr lang="es-ES" sz="1800">
                          <a:effectLst/>
                        </a:rPr>
                        <a:t>Cama Especiales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3.194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396</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3%</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239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1.357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6%</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748</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5.934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34679547"/>
                  </a:ext>
                </a:extLst>
              </a:tr>
              <a:tr h="535419">
                <a:tc>
                  <a:txBody>
                    <a:bodyPr/>
                    <a:lstStyle/>
                    <a:p>
                      <a:pPr>
                        <a:lnSpc>
                          <a:spcPct val="107000"/>
                        </a:lnSpc>
                        <a:spcAft>
                          <a:spcPts val="0"/>
                        </a:spcAft>
                      </a:pPr>
                      <a:r>
                        <a:rPr lang="es-ES" sz="1800">
                          <a:effectLst/>
                        </a:rPr>
                        <a:t>Unidades de Terapia Intensiva Adultos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5.640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3%</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rPr>
                        <a:t>374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721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1.134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424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8.293</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99729574"/>
                  </a:ext>
                </a:extLst>
              </a:tr>
              <a:tr h="535419">
                <a:tc>
                  <a:txBody>
                    <a:bodyPr/>
                    <a:lstStyle/>
                    <a:p>
                      <a:pPr>
                        <a:lnSpc>
                          <a:spcPct val="107000"/>
                        </a:lnSpc>
                        <a:spcAft>
                          <a:spcPts val="0"/>
                        </a:spcAft>
                      </a:pPr>
                      <a:r>
                        <a:rPr lang="es-ES" sz="1800">
                          <a:effectLst/>
                        </a:rPr>
                        <a:t>Unidad de Terapia Intensiva Pediátricas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1.248</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100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112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281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82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1.823</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25244841"/>
                  </a:ext>
                </a:extLst>
              </a:tr>
              <a:tr h="313544">
                <a:tc>
                  <a:txBody>
                    <a:bodyPr/>
                    <a:lstStyle/>
                    <a:p>
                      <a:pPr>
                        <a:lnSpc>
                          <a:spcPct val="107000"/>
                        </a:lnSpc>
                        <a:spcAft>
                          <a:spcPts val="0"/>
                        </a:spcAft>
                      </a:pPr>
                      <a:r>
                        <a:rPr lang="es-ES" sz="1800">
                          <a:effectLst/>
                        </a:rPr>
                        <a:t>Neonatología</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3.945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436</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613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1.073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435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6.502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58065113"/>
                  </a:ext>
                </a:extLst>
              </a:tr>
              <a:tr h="313544">
                <a:tc>
                  <a:txBody>
                    <a:bodyPr/>
                    <a:lstStyle/>
                    <a:p>
                      <a:pPr>
                        <a:lnSpc>
                          <a:spcPct val="107000"/>
                        </a:lnSpc>
                        <a:spcAft>
                          <a:spcPts val="0"/>
                        </a:spcAft>
                      </a:pPr>
                      <a:r>
                        <a:rPr lang="es-ES" sz="1800">
                          <a:effectLst/>
                        </a:rPr>
                        <a:t>Hospital día</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1.039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420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243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630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221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2.553</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9975204"/>
                  </a:ext>
                </a:extLst>
              </a:tr>
              <a:tr h="318584">
                <a:tc>
                  <a:txBody>
                    <a:bodyPr/>
                    <a:lstStyle/>
                    <a:p>
                      <a:pPr>
                        <a:lnSpc>
                          <a:spcPct val="107000"/>
                        </a:lnSpc>
                        <a:spcAft>
                          <a:spcPts val="0"/>
                        </a:spcAft>
                      </a:pPr>
                      <a:r>
                        <a:rPr lang="es-ES" sz="1800">
                          <a:effectLst/>
                        </a:rPr>
                        <a:t>Internaciones Prolongadas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75.729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47%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4.218</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35%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2.106</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14%</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2.246</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1.485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15%</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85.784</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39%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58926582"/>
                  </a:ext>
                </a:extLst>
              </a:tr>
              <a:tr h="313544">
                <a:tc>
                  <a:txBody>
                    <a:bodyPr/>
                    <a:lstStyle/>
                    <a:p>
                      <a:pPr>
                        <a:lnSpc>
                          <a:spcPct val="107000"/>
                        </a:lnSpc>
                        <a:spcAft>
                          <a:spcPts val="0"/>
                        </a:spcAft>
                      </a:pPr>
                      <a:r>
                        <a:rPr lang="es-ES" sz="1800">
                          <a:effectLst/>
                        </a:rPr>
                        <a:t>No discriminadas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1.188</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23</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142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271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a:effectLst/>
                          <a:latin typeface="Calibri" panose="020F0502020204030204" pitchFamily="34" charset="0"/>
                          <a:ea typeface="Calibri" panose="020F0502020204030204" pitchFamily="34" charset="0"/>
                          <a:cs typeface="Arial" panose="020B0604020202020204" pitchFamily="34" charset="0"/>
                        </a:rPr>
                        <a:t>237</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1861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33392145"/>
                  </a:ext>
                </a:extLst>
              </a:tr>
              <a:tr h="313544">
                <a:tc>
                  <a:txBody>
                    <a:bodyPr/>
                    <a:lstStyle/>
                    <a:p>
                      <a:pPr>
                        <a:lnSpc>
                          <a:spcPct val="107000"/>
                        </a:lnSpc>
                        <a:spcAft>
                          <a:spcPts val="0"/>
                        </a:spcAft>
                      </a:pPr>
                      <a:r>
                        <a:rPr lang="es-ES" sz="1800">
                          <a:effectLst/>
                        </a:rPr>
                        <a:t>Total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162.781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rPr>
                        <a:t>11.981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14.599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21.567</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9.982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a:effectLst/>
                        </a:rPr>
                        <a:t>100%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s-ES" sz="1800" dirty="0">
                          <a:effectLst/>
                          <a:latin typeface="Calibri" panose="020F0502020204030204" pitchFamily="34" charset="0"/>
                          <a:ea typeface="Calibri" panose="020F0502020204030204" pitchFamily="34" charset="0"/>
                          <a:cs typeface="Arial" panose="020B0604020202020204" pitchFamily="34" charset="0"/>
                        </a:rPr>
                        <a:t>220.910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US" sz="1800" dirty="0">
                          <a:effectLst/>
                        </a:rPr>
                        <a:t>100%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01340668"/>
                  </a:ext>
                </a:extLst>
              </a:tr>
            </a:tbl>
          </a:graphicData>
        </a:graphic>
      </p:graphicFrame>
      <p:sp>
        <p:nvSpPr>
          <p:cNvPr id="6" name="CuadroTexto 5">
            <a:extLst>
              <a:ext uri="{FF2B5EF4-FFF2-40B4-BE49-F238E27FC236}">
                <a16:creationId xmlns:a16="http://schemas.microsoft.com/office/drawing/2014/main" id="{88021BFA-49BD-40CE-9B3F-B1B673831924}"/>
              </a:ext>
            </a:extLst>
          </p:cNvPr>
          <p:cNvSpPr txBox="1"/>
          <p:nvPr/>
        </p:nvSpPr>
        <p:spPr>
          <a:xfrm>
            <a:off x="503338" y="6262042"/>
            <a:ext cx="11185322" cy="461665"/>
          </a:xfrm>
          <a:prstGeom prst="rect">
            <a:avLst/>
          </a:prstGeom>
          <a:noFill/>
        </p:spPr>
        <p:txBody>
          <a:bodyPr wrap="square" rtlCol="0">
            <a:spAutoFit/>
          </a:bodyPr>
          <a:lstStyle/>
          <a:p>
            <a:r>
              <a:rPr lang="en-US" sz="1200" dirty="0" err="1"/>
              <a:t>Análisis</a:t>
            </a:r>
            <a:r>
              <a:rPr lang="en-US" sz="1200" dirty="0"/>
              <a:t> de </a:t>
            </a:r>
            <a:r>
              <a:rPr lang="en-US" sz="1200" dirty="0" err="1"/>
              <a:t>situación</a:t>
            </a:r>
            <a:r>
              <a:rPr lang="en-US" sz="1200" dirty="0"/>
              <a:t> de </a:t>
            </a:r>
            <a:r>
              <a:rPr lang="en-US" sz="1200" dirty="0" err="1"/>
              <a:t>salud</a:t>
            </a:r>
            <a:r>
              <a:rPr lang="en-US" sz="1200" dirty="0"/>
              <a:t> </a:t>
            </a:r>
            <a:r>
              <a:rPr lang="en-US" sz="1200" dirty="0" err="1"/>
              <a:t>Republica</a:t>
            </a:r>
            <a:r>
              <a:rPr lang="en-US" sz="1200" dirty="0"/>
              <a:t> Argentina 2018. </a:t>
            </a:r>
            <a:r>
              <a:rPr lang="en-US" sz="1200" dirty="0">
                <a:hlinkClick r:id="rId2"/>
              </a:rPr>
              <a:t>http://www.msal.gob.ar/images/stories/bes/graficos/0000001392cnt-Anlisis%20de%20situacin%20de%20salud%20-%20Repblica%20Argentina%20-%20ASIS%202018.pdf</a:t>
            </a:r>
            <a:endParaRPr lang="en-US" sz="1200" dirty="0"/>
          </a:p>
        </p:txBody>
      </p:sp>
      <p:sp>
        <p:nvSpPr>
          <p:cNvPr id="3" name="CuadroTexto 2">
            <a:extLst>
              <a:ext uri="{FF2B5EF4-FFF2-40B4-BE49-F238E27FC236}">
                <a16:creationId xmlns:a16="http://schemas.microsoft.com/office/drawing/2014/main" id="{664D5F58-2C65-4FC3-B810-BE734A4E6F37}"/>
              </a:ext>
            </a:extLst>
          </p:cNvPr>
          <p:cNvSpPr txBox="1"/>
          <p:nvPr/>
        </p:nvSpPr>
        <p:spPr>
          <a:xfrm>
            <a:off x="503338" y="576775"/>
            <a:ext cx="2450877" cy="461665"/>
          </a:xfrm>
          <a:prstGeom prst="rect">
            <a:avLst/>
          </a:prstGeom>
          <a:noFill/>
        </p:spPr>
        <p:txBody>
          <a:bodyPr wrap="square" rtlCol="0">
            <a:spAutoFit/>
          </a:bodyPr>
          <a:lstStyle/>
          <a:p>
            <a:r>
              <a:rPr lang="es-AR" sz="2400" dirty="0"/>
              <a:t>CAMAS</a:t>
            </a:r>
            <a:endParaRPr lang="es-AR" dirty="0"/>
          </a:p>
        </p:txBody>
      </p:sp>
    </p:spTree>
    <p:extLst>
      <p:ext uri="{BB962C8B-B14F-4D97-AF65-F5344CB8AC3E}">
        <p14:creationId xmlns:p14="http://schemas.microsoft.com/office/powerpoint/2010/main" val="587428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30C7E8-4806-4324-9F77-5CF02BA90B85}"/>
              </a:ext>
            </a:extLst>
          </p:cNvPr>
          <p:cNvSpPr>
            <a:spLocks noGrp="1"/>
          </p:cNvSpPr>
          <p:nvPr>
            <p:ph type="title"/>
          </p:nvPr>
        </p:nvSpPr>
        <p:spPr/>
        <p:txBody>
          <a:bodyPr/>
          <a:lstStyle/>
          <a:p>
            <a:pPr algn="ctr"/>
            <a:r>
              <a:rPr lang="es-ES" dirty="0"/>
              <a:t>Recursos contra el COVID-19</a:t>
            </a:r>
            <a:endParaRPr lang="en-US" dirty="0"/>
          </a:p>
        </p:txBody>
      </p:sp>
      <p:sp>
        <p:nvSpPr>
          <p:cNvPr id="3" name="Marcador de contenido 2">
            <a:extLst>
              <a:ext uri="{FF2B5EF4-FFF2-40B4-BE49-F238E27FC236}">
                <a16:creationId xmlns:a16="http://schemas.microsoft.com/office/drawing/2014/main" id="{653A07DB-AA2E-40D4-AC2E-13F1296D36F1}"/>
              </a:ext>
            </a:extLst>
          </p:cNvPr>
          <p:cNvSpPr>
            <a:spLocks noGrp="1"/>
          </p:cNvSpPr>
          <p:nvPr>
            <p:ph idx="1"/>
          </p:nvPr>
        </p:nvSpPr>
        <p:spPr/>
        <p:txBody>
          <a:bodyPr>
            <a:normAutofit fontScale="55000" lnSpcReduction="20000"/>
          </a:bodyPr>
          <a:lstStyle/>
          <a:p>
            <a:pPr marL="0" indent="0">
              <a:buNone/>
            </a:pPr>
            <a:r>
              <a:rPr lang="es-AR" sz="4400" dirty="0"/>
              <a:t>“8.544 camas de terapia intensiva para adultos y, de ese total, 5.980 contaban con respiradores”</a:t>
            </a:r>
            <a:r>
              <a:rPr lang="es-AR" dirty="0"/>
              <a:t>.</a:t>
            </a:r>
          </a:p>
          <a:p>
            <a:pPr marL="0" indent="0">
              <a:buNone/>
            </a:pPr>
            <a:r>
              <a:rPr lang="es-AR" sz="4400" dirty="0"/>
              <a:t>“Las empresas proveedoras proyectan terminar 1.848 equipos más antes de que termine mayo”</a:t>
            </a:r>
          </a:p>
          <a:p>
            <a:pPr marL="0" indent="0">
              <a:buNone/>
            </a:pPr>
            <a:r>
              <a:rPr lang="es-AR" sz="4400" dirty="0"/>
              <a:t>“Las camas con respiradores sean por lo menos 9.800.” </a:t>
            </a:r>
          </a:p>
          <a:p>
            <a:pPr marL="0" indent="0">
              <a:buNone/>
            </a:pPr>
            <a:r>
              <a:rPr lang="es-AR" sz="4400" dirty="0"/>
              <a:t>“La estadística indica que cada año entre el 60% y el 70% permanecen ocupadas por pacientes de otras patologías, con picos estacionales: traumatizados por siniestros viales en verano, afectados por neumonías en invierno, generalmente.” </a:t>
            </a:r>
          </a:p>
          <a:p>
            <a:pPr marL="0" indent="0">
              <a:buNone/>
            </a:pPr>
            <a:r>
              <a:rPr lang="es-AR" sz="4400" dirty="0"/>
              <a:t>“Serán clave las 5.277 camas de terapia intermedia”</a:t>
            </a:r>
          </a:p>
          <a:p>
            <a:pPr marL="0" indent="0">
              <a:buNone/>
            </a:pPr>
            <a:r>
              <a:rPr lang="es-AR" sz="4400" dirty="0"/>
              <a:t>“Estos equipos, </a:t>
            </a:r>
            <a:r>
              <a:rPr lang="es-AR" sz="4400" b="1" dirty="0"/>
              <a:t>cuyo costo asciende a unos $ 800.000 en la Argentina”</a:t>
            </a:r>
            <a:endParaRPr lang="es-AR" sz="4400" dirty="0"/>
          </a:p>
          <a:p>
            <a:endParaRPr lang="en-US" dirty="0"/>
          </a:p>
        </p:txBody>
      </p:sp>
    </p:spTree>
    <p:extLst>
      <p:ext uri="{BB962C8B-B14F-4D97-AF65-F5344CB8AC3E}">
        <p14:creationId xmlns:p14="http://schemas.microsoft.com/office/powerpoint/2010/main" val="1812341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BAF5767-ED80-4ABF-AB13-8B6CDDC57D97}"/>
              </a:ext>
            </a:extLst>
          </p:cNvPr>
          <p:cNvSpPr>
            <a:spLocks noGrp="1"/>
          </p:cNvSpPr>
          <p:nvPr>
            <p:ph type="title"/>
          </p:nvPr>
        </p:nvSpPr>
        <p:spPr>
          <a:xfrm>
            <a:off x="838200" y="365125"/>
            <a:ext cx="10515600" cy="1325563"/>
          </a:xfrm>
        </p:spPr>
        <p:txBody>
          <a:bodyPr/>
          <a:lstStyle/>
          <a:p>
            <a:pPr algn="ctr"/>
            <a:r>
              <a:rPr lang="es-ES" dirty="0"/>
              <a:t>Recursos contra el COVID-19</a:t>
            </a:r>
            <a:endParaRPr lang="en-US" dirty="0"/>
          </a:p>
        </p:txBody>
      </p:sp>
      <p:graphicFrame>
        <p:nvGraphicFramePr>
          <p:cNvPr id="6" name="Marcador de contenido 5">
            <a:extLst>
              <a:ext uri="{FF2B5EF4-FFF2-40B4-BE49-F238E27FC236}">
                <a16:creationId xmlns:a16="http://schemas.microsoft.com/office/drawing/2014/main" id="{63A4AA47-607B-4ECB-BAC6-4D74626E4431}"/>
              </a:ext>
            </a:extLst>
          </p:cNvPr>
          <p:cNvGraphicFramePr>
            <a:graphicFrameLocks noGrp="1"/>
          </p:cNvGraphicFramePr>
          <p:nvPr>
            <p:ph idx="1"/>
            <p:extLst>
              <p:ext uri="{D42A27DB-BD31-4B8C-83A1-F6EECF244321}">
                <p14:modId xmlns:p14="http://schemas.microsoft.com/office/powerpoint/2010/main" val="2153563412"/>
              </p:ext>
            </p:extLst>
          </p:nvPr>
        </p:nvGraphicFramePr>
        <p:xfrm>
          <a:off x="537086" y="1533090"/>
          <a:ext cx="4521025" cy="4371975"/>
        </p:xfrm>
        <a:graphic>
          <a:graphicData uri="http://schemas.openxmlformats.org/drawingml/2006/table">
            <a:tbl>
              <a:tblPr>
                <a:tableStyleId>{5C22544A-7EE6-4342-B048-85BDC9FD1C3A}</a:tableStyleId>
              </a:tblPr>
              <a:tblGrid>
                <a:gridCol w="941070">
                  <a:extLst>
                    <a:ext uri="{9D8B030D-6E8A-4147-A177-3AD203B41FA5}">
                      <a16:colId xmlns:a16="http://schemas.microsoft.com/office/drawing/2014/main" val="1654248850"/>
                    </a:ext>
                  </a:extLst>
                </a:gridCol>
                <a:gridCol w="1542352">
                  <a:extLst>
                    <a:ext uri="{9D8B030D-6E8A-4147-A177-3AD203B41FA5}">
                      <a16:colId xmlns:a16="http://schemas.microsoft.com/office/drawing/2014/main" val="3079961972"/>
                    </a:ext>
                  </a:extLst>
                </a:gridCol>
                <a:gridCol w="2037603">
                  <a:extLst>
                    <a:ext uri="{9D8B030D-6E8A-4147-A177-3AD203B41FA5}">
                      <a16:colId xmlns:a16="http://schemas.microsoft.com/office/drawing/2014/main" val="2236569674"/>
                    </a:ext>
                  </a:extLst>
                </a:gridCol>
              </a:tblGrid>
              <a:tr h="800100">
                <a:tc>
                  <a:txBody>
                    <a:bodyPr/>
                    <a:lstStyle/>
                    <a:p>
                      <a:pPr algn="ctr" fontAlgn="ctr"/>
                      <a:r>
                        <a:rPr lang="es-AR" sz="2000" u="none" strike="noStrike" dirty="0">
                          <a:effectLst/>
                        </a:rPr>
                        <a:t>Posición</a:t>
                      </a:r>
                      <a:endParaRPr lang="es-AR" sz="20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AR" sz="2000" u="none" strike="noStrike" dirty="0">
                          <a:effectLst/>
                        </a:rPr>
                        <a:t>País</a:t>
                      </a:r>
                      <a:endParaRPr lang="es-AR" sz="20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s-AR" sz="2000" u="none" strike="noStrike" dirty="0">
                          <a:effectLst/>
                        </a:rPr>
                        <a:t>Camas de hospital por habitante (camas / 1,000 habitantes)</a:t>
                      </a:r>
                      <a:endParaRPr lang="es-AR" sz="20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77170738"/>
                  </a:ext>
                </a:extLst>
              </a:tr>
              <a:tr h="190500">
                <a:tc>
                  <a:txBody>
                    <a:bodyPr/>
                    <a:lstStyle/>
                    <a:p>
                      <a:pPr algn="ctr" fontAlgn="ctr"/>
                      <a:r>
                        <a:rPr lang="es-AR" sz="2000" u="none" strike="noStrike" dirty="0">
                          <a:effectLst/>
                        </a:rPr>
                        <a:t>1</a:t>
                      </a:r>
                      <a:endParaRPr lang="es-AR" sz="20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Mónaco</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dirty="0">
                          <a:effectLst/>
                        </a:rPr>
                        <a:t>13.8</a:t>
                      </a:r>
                      <a:endParaRPr lang="es-AR" sz="20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1152595"/>
                  </a:ext>
                </a:extLst>
              </a:tr>
              <a:tr h="190500">
                <a:tc>
                  <a:txBody>
                    <a:bodyPr/>
                    <a:lstStyle/>
                    <a:p>
                      <a:pPr algn="ctr" fontAlgn="ctr"/>
                      <a:r>
                        <a:rPr lang="es-AR" sz="2000" u="none" strike="noStrike">
                          <a:effectLst/>
                        </a:rPr>
                        <a:t>2</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Japón</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13.4</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231981680"/>
                  </a:ext>
                </a:extLst>
              </a:tr>
              <a:tr h="190500">
                <a:tc>
                  <a:txBody>
                    <a:bodyPr/>
                    <a:lstStyle/>
                    <a:p>
                      <a:pPr algn="ctr" fontAlgn="ctr"/>
                      <a:r>
                        <a:rPr lang="es-AR" sz="2000" u="none" strike="noStrike">
                          <a:effectLst/>
                        </a:rPr>
                        <a:t>3</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Corea del Norte</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13.2</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289118284"/>
                  </a:ext>
                </a:extLst>
              </a:tr>
              <a:tr h="190500">
                <a:tc>
                  <a:txBody>
                    <a:bodyPr/>
                    <a:lstStyle/>
                    <a:p>
                      <a:pPr algn="ctr" fontAlgn="ctr"/>
                      <a:r>
                        <a:rPr lang="es-AR" sz="2000" u="none" strike="noStrike">
                          <a:effectLst/>
                        </a:rPr>
                        <a:t>4</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Corea del Sur</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11.5</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4041558"/>
                  </a:ext>
                </a:extLst>
              </a:tr>
              <a:tr h="190500">
                <a:tc>
                  <a:txBody>
                    <a:bodyPr/>
                    <a:lstStyle/>
                    <a:p>
                      <a:pPr algn="ctr" fontAlgn="ctr"/>
                      <a:r>
                        <a:rPr lang="es-AR" sz="2000" u="none" strike="noStrike">
                          <a:effectLst/>
                        </a:rPr>
                        <a:t>5</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Bielorrusia</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11</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39539407"/>
                  </a:ext>
                </a:extLst>
              </a:tr>
              <a:tr h="190500">
                <a:tc>
                  <a:txBody>
                    <a:bodyPr/>
                    <a:lstStyle/>
                    <a:p>
                      <a:pPr algn="ctr" fontAlgn="ctr"/>
                      <a:r>
                        <a:rPr lang="es-AR" sz="2000" u="none" strike="noStrike">
                          <a:effectLst/>
                        </a:rPr>
                        <a:t>6</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Ucrania</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8.8</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387259803"/>
                  </a:ext>
                </a:extLst>
              </a:tr>
              <a:tr h="190500">
                <a:tc>
                  <a:txBody>
                    <a:bodyPr/>
                    <a:lstStyle/>
                    <a:p>
                      <a:pPr algn="ctr" fontAlgn="ctr"/>
                      <a:r>
                        <a:rPr lang="es-AR" sz="2000" u="none" strike="noStrike">
                          <a:effectLst/>
                        </a:rPr>
                        <a:t>7</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Somalia</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8.7</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567779703"/>
                  </a:ext>
                </a:extLst>
              </a:tr>
              <a:tr h="190500">
                <a:tc>
                  <a:txBody>
                    <a:bodyPr/>
                    <a:lstStyle/>
                    <a:p>
                      <a:pPr algn="ctr" fontAlgn="ctr"/>
                      <a:r>
                        <a:rPr lang="es-AR" sz="2000" u="none" strike="noStrike">
                          <a:effectLst/>
                        </a:rPr>
                        <a:t>8</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Alemania</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8.3</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911544710"/>
                  </a:ext>
                </a:extLst>
              </a:tr>
              <a:tr h="190500">
                <a:tc>
                  <a:txBody>
                    <a:bodyPr/>
                    <a:lstStyle/>
                    <a:p>
                      <a:pPr algn="ctr" fontAlgn="ctr"/>
                      <a:r>
                        <a:rPr lang="es-AR" sz="2000" u="none" strike="noStrike">
                          <a:effectLst/>
                        </a:rPr>
                        <a:t>9</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Groenlandia</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a:effectLst/>
                        </a:rPr>
                        <a:t>8.2</a:t>
                      </a:r>
                      <a:endParaRPr lang="es-AR" sz="20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975436932"/>
                  </a:ext>
                </a:extLst>
              </a:tr>
              <a:tr h="190500">
                <a:tc>
                  <a:txBody>
                    <a:bodyPr/>
                    <a:lstStyle/>
                    <a:p>
                      <a:pPr algn="ctr" fontAlgn="ctr"/>
                      <a:r>
                        <a:rPr lang="es-AR" sz="2000" u="none" strike="noStrike">
                          <a:effectLst/>
                        </a:rPr>
                        <a:t>10</a:t>
                      </a:r>
                      <a:endParaRPr lang="es-AR" sz="2000" b="0" i="0" u="none" strike="noStrike">
                        <a:solidFill>
                          <a:srgbClr val="000000"/>
                        </a:solidFill>
                        <a:effectLst/>
                        <a:latin typeface="Arial" panose="020B0604020202020204" pitchFamily="34" charset="0"/>
                      </a:endParaRPr>
                    </a:p>
                  </a:txBody>
                  <a:tcPr marL="9525" marR="9525" marT="9525" marB="0" anchor="ctr"/>
                </a:tc>
                <a:tc>
                  <a:txBody>
                    <a:bodyPr/>
                    <a:lstStyle/>
                    <a:p>
                      <a:pPr algn="l" fontAlgn="b"/>
                      <a:r>
                        <a:rPr lang="es-AR" sz="1800" u="none" strike="noStrike">
                          <a:effectLst/>
                        </a:rPr>
                        <a:t>Rusia</a:t>
                      </a:r>
                      <a:endParaRPr lang="es-AR"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ctr"/>
                      <a:r>
                        <a:rPr lang="es-AR" sz="2000" u="none" strike="noStrike" dirty="0">
                          <a:effectLst/>
                        </a:rPr>
                        <a:t>8.2</a:t>
                      </a:r>
                      <a:endParaRPr lang="es-AR" sz="20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247617545"/>
                  </a:ext>
                </a:extLst>
              </a:tr>
            </a:tbl>
          </a:graphicData>
        </a:graphic>
      </p:graphicFrame>
      <p:graphicFrame>
        <p:nvGraphicFramePr>
          <p:cNvPr id="7" name="Tabla 6">
            <a:extLst>
              <a:ext uri="{FF2B5EF4-FFF2-40B4-BE49-F238E27FC236}">
                <a16:creationId xmlns:a16="http://schemas.microsoft.com/office/drawing/2014/main" id="{98331F89-6FB8-448C-B780-D6E9D85BC4BF}"/>
              </a:ext>
            </a:extLst>
          </p:cNvPr>
          <p:cNvGraphicFramePr>
            <a:graphicFrameLocks noGrp="1"/>
          </p:cNvGraphicFramePr>
          <p:nvPr>
            <p:extLst>
              <p:ext uri="{D42A27DB-BD31-4B8C-83A1-F6EECF244321}">
                <p14:modId xmlns:p14="http://schemas.microsoft.com/office/powerpoint/2010/main" val="4227888992"/>
              </p:ext>
            </p:extLst>
          </p:nvPr>
        </p:nvGraphicFramePr>
        <p:xfrm>
          <a:off x="6485205" y="3710445"/>
          <a:ext cx="2771335" cy="487680"/>
        </p:xfrm>
        <a:graphic>
          <a:graphicData uri="http://schemas.openxmlformats.org/drawingml/2006/table">
            <a:tbl>
              <a:tblPr>
                <a:tableStyleId>{3C2FFA5D-87B4-456A-9821-1D502468CF0F}</a:tableStyleId>
              </a:tblPr>
              <a:tblGrid>
                <a:gridCol w="494881">
                  <a:extLst>
                    <a:ext uri="{9D8B030D-6E8A-4147-A177-3AD203B41FA5}">
                      <a16:colId xmlns:a16="http://schemas.microsoft.com/office/drawing/2014/main" val="272866484"/>
                    </a:ext>
                  </a:extLst>
                </a:gridCol>
                <a:gridCol w="1938453">
                  <a:extLst>
                    <a:ext uri="{9D8B030D-6E8A-4147-A177-3AD203B41FA5}">
                      <a16:colId xmlns:a16="http://schemas.microsoft.com/office/drawing/2014/main" val="1295439717"/>
                    </a:ext>
                  </a:extLst>
                </a:gridCol>
                <a:gridCol w="338001">
                  <a:extLst>
                    <a:ext uri="{9D8B030D-6E8A-4147-A177-3AD203B41FA5}">
                      <a16:colId xmlns:a16="http://schemas.microsoft.com/office/drawing/2014/main" val="560631221"/>
                    </a:ext>
                  </a:extLst>
                </a:gridCol>
              </a:tblGrid>
              <a:tr h="80914">
                <a:tc>
                  <a:txBody>
                    <a:bodyPr/>
                    <a:lstStyle/>
                    <a:p>
                      <a:pPr marL="0" algn="ctr" defTabSz="914400" rtl="0" eaLnBrk="1" fontAlgn="ctr" latinLnBrk="0" hangingPunct="1"/>
                      <a:r>
                        <a:rPr lang="es-AR" sz="3200" u="none" strike="noStrike" kern="1200" dirty="0">
                          <a:effectLst/>
                        </a:rPr>
                        <a:t>34</a:t>
                      </a:r>
                      <a:endParaRPr lang="es-AR" sz="3200" u="none" strike="noStrike" kern="1200" dirty="0">
                        <a:solidFill>
                          <a:schemeClr val="dk1"/>
                        </a:solidFill>
                        <a:effectLst/>
                        <a:latin typeface="+mn-lt"/>
                        <a:ea typeface="+mn-ea"/>
                        <a:cs typeface="+mn-cs"/>
                      </a:endParaRPr>
                    </a:p>
                  </a:txBody>
                  <a:tcPr marL="0" marR="0" marT="0" marB="0" anchor="ctr"/>
                </a:tc>
                <a:tc>
                  <a:txBody>
                    <a:bodyPr/>
                    <a:lstStyle/>
                    <a:p>
                      <a:pPr marL="0" algn="ctr" defTabSz="914400" rtl="0" eaLnBrk="1" fontAlgn="ctr" latinLnBrk="0" hangingPunct="1"/>
                      <a:r>
                        <a:rPr lang="es-AR" sz="3200" u="none" strike="noStrike" kern="1200" dirty="0">
                          <a:effectLst/>
                        </a:rPr>
                        <a:t>Argentina</a:t>
                      </a:r>
                      <a:endParaRPr lang="es-AR" sz="3200" u="none" strike="noStrike" kern="1200" dirty="0">
                        <a:solidFill>
                          <a:schemeClr val="dk1"/>
                        </a:solidFill>
                        <a:effectLst/>
                        <a:latin typeface="+mn-lt"/>
                        <a:ea typeface="+mn-ea"/>
                        <a:cs typeface="+mn-cs"/>
                      </a:endParaRPr>
                    </a:p>
                  </a:txBody>
                  <a:tcPr marL="0" marR="0" marT="0" marB="0" anchor="b"/>
                </a:tc>
                <a:tc>
                  <a:txBody>
                    <a:bodyPr/>
                    <a:lstStyle/>
                    <a:p>
                      <a:pPr marL="0" algn="ctr" defTabSz="914400" rtl="0" eaLnBrk="1" fontAlgn="ctr" latinLnBrk="0" hangingPunct="1"/>
                      <a:r>
                        <a:rPr lang="es-AR" sz="3200" u="none" strike="noStrike" kern="1200" dirty="0">
                          <a:effectLst/>
                        </a:rPr>
                        <a:t>5</a:t>
                      </a:r>
                      <a:endParaRPr lang="es-AR" sz="3200" u="none" strike="noStrike" kern="1200" dirty="0">
                        <a:solidFill>
                          <a:schemeClr val="dk1"/>
                        </a:solidFill>
                        <a:effectLst/>
                        <a:latin typeface="+mn-lt"/>
                        <a:ea typeface="+mn-ea"/>
                        <a:cs typeface="+mn-cs"/>
                      </a:endParaRPr>
                    </a:p>
                  </a:txBody>
                  <a:tcPr marL="0" marR="0" marT="0" marB="0" anchor="ctr"/>
                </a:tc>
                <a:extLst>
                  <a:ext uri="{0D108BD9-81ED-4DB2-BD59-A6C34878D82A}">
                    <a16:rowId xmlns:a16="http://schemas.microsoft.com/office/drawing/2014/main" val="2923905469"/>
                  </a:ext>
                </a:extLst>
              </a:tr>
            </a:tbl>
          </a:graphicData>
        </a:graphic>
      </p:graphicFrame>
      <p:pic>
        <p:nvPicPr>
          <p:cNvPr id="9" name="Imagen 8">
            <a:extLst>
              <a:ext uri="{FF2B5EF4-FFF2-40B4-BE49-F238E27FC236}">
                <a16:creationId xmlns:a16="http://schemas.microsoft.com/office/drawing/2014/main" id="{1186A29A-C2FC-41B4-8307-C95FE306C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7066" y="11404578"/>
            <a:ext cx="1209675" cy="95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a 7">
            <a:extLst>
              <a:ext uri="{FF2B5EF4-FFF2-40B4-BE49-F238E27FC236}">
                <a16:creationId xmlns:a16="http://schemas.microsoft.com/office/drawing/2014/main" id="{0283C609-8415-4B08-9443-209C393E641A}"/>
              </a:ext>
            </a:extLst>
          </p:cNvPr>
          <p:cNvGraphicFramePr>
            <a:graphicFrameLocks noGrp="1"/>
          </p:cNvGraphicFramePr>
          <p:nvPr>
            <p:extLst>
              <p:ext uri="{D42A27DB-BD31-4B8C-83A1-F6EECF244321}">
                <p14:modId xmlns:p14="http://schemas.microsoft.com/office/powerpoint/2010/main" val="79907628"/>
              </p:ext>
            </p:extLst>
          </p:nvPr>
        </p:nvGraphicFramePr>
        <p:xfrm>
          <a:off x="6485205" y="4246514"/>
          <a:ext cx="2568574" cy="518160"/>
        </p:xfrm>
        <a:graphic>
          <a:graphicData uri="http://schemas.openxmlformats.org/drawingml/2006/table">
            <a:tbl>
              <a:tblPr>
                <a:tableStyleId>{3C2FFA5D-87B4-456A-9821-1D502468CF0F}</a:tableStyleId>
              </a:tblPr>
              <a:tblGrid>
                <a:gridCol w="806767">
                  <a:extLst>
                    <a:ext uri="{9D8B030D-6E8A-4147-A177-3AD203B41FA5}">
                      <a16:colId xmlns:a16="http://schemas.microsoft.com/office/drawing/2014/main" val="772075664"/>
                    </a:ext>
                  </a:extLst>
                </a:gridCol>
                <a:gridCol w="1045527">
                  <a:extLst>
                    <a:ext uri="{9D8B030D-6E8A-4147-A177-3AD203B41FA5}">
                      <a16:colId xmlns:a16="http://schemas.microsoft.com/office/drawing/2014/main" val="1731770208"/>
                    </a:ext>
                  </a:extLst>
                </a:gridCol>
                <a:gridCol w="716280">
                  <a:extLst>
                    <a:ext uri="{9D8B030D-6E8A-4147-A177-3AD203B41FA5}">
                      <a16:colId xmlns:a16="http://schemas.microsoft.com/office/drawing/2014/main" val="2800096095"/>
                    </a:ext>
                  </a:extLst>
                </a:gridCol>
              </a:tblGrid>
              <a:tr h="0">
                <a:tc>
                  <a:txBody>
                    <a:bodyPr/>
                    <a:lstStyle/>
                    <a:p>
                      <a:pPr marL="0" algn="ctr" defTabSz="914400" rtl="0" eaLnBrk="1" fontAlgn="ctr" latinLnBrk="0" hangingPunct="1"/>
                      <a:r>
                        <a:rPr lang="es-AR" sz="2800" u="none" strike="noStrike" kern="1200" dirty="0">
                          <a:effectLst/>
                        </a:rPr>
                        <a:t>102</a:t>
                      </a:r>
                      <a:endParaRPr lang="es-AR" sz="2800" u="none" strike="noStrike" kern="1200" dirty="0">
                        <a:solidFill>
                          <a:schemeClr val="dk1"/>
                        </a:solidFill>
                        <a:effectLst/>
                        <a:latin typeface="+mn-lt"/>
                        <a:ea typeface="+mn-ea"/>
                        <a:cs typeface="+mn-cs"/>
                      </a:endParaRPr>
                    </a:p>
                  </a:txBody>
                  <a:tcPr anchor="ctr"/>
                </a:tc>
                <a:tc>
                  <a:txBody>
                    <a:bodyPr/>
                    <a:lstStyle/>
                    <a:p>
                      <a:pPr marL="0" algn="ctr" defTabSz="914400" rtl="0" eaLnBrk="1" fontAlgn="ctr" latinLnBrk="0" hangingPunct="1"/>
                      <a:r>
                        <a:rPr lang="es-AR" sz="2800" u="none" strike="noStrike" kern="1200" dirty="0">
                          <a:effectLst/>
                        </a:rPr>
                        <a:t>Brasil</a:t>
                      </a:r>
                      <a:endParaRPr lang="es-AR" sz="2800" u="none" strike="noStrike" kern="1200" dirty="0">
                        <a:solidFill>
                          <a:schemeClr val="dk1"/>
                        </a:solidFill>
                        <a:effectLst/>
                        <a:latin typeface="+mn-lt"/>
                        <a:ea typeface="+mn-ea"/>
                        <a:cs typeface="+mn-cs"/>
                      </a:endParaRPr>
                    </a:p>
                  </a:txBody>
                  <a:tcPr anchor="ctr"/>
                </a:tc>
                <a:tc>
                  <a:txBody>
                    <a:bodyPr/>
                    <a:lstStyle/>
                    <a:p>
                      <a:pPr marL="0" algn="ctr" defTabSz="914400" rtl="0" eaLnBrk="1" fontAlgn="ctr" latinLnBrk="0" hangingPunct="1"/>
                      <a:r>
                        <a:rPr lang="es-AR" sz="2800" u="none" strike="noStrike" kern="1200" dirty="0">
                          <a:effectLst/>
                        </a:rPr>
                        <a:t>2.2</a:t>
                      </a:r>
                      <a:endParaRPr lang="es-AR" sz="2800" u="none" strike="noStrike" kern="1200" dirty="0">
                        <a:solidFill>
                          <a:schemeClr val="dk1"/>
                        </a:solidFill>
                        <a:effectLst/>
                        <a:latin typeface="+mn-lt"/>
                        <a:ea typeface="+mn-ea"/>
                        <a:cs typeface="+mn-cs"/>
                      </a:endParaRPr>
                    </a:p>
                  </a:txBody>
                  <a:tcPr anchor="ctr"/>
                </a:tc>
                <a:extLst>
                  <a:ext uri="{0D108BD9-81ED-4DB2-BD59-A6C34878D82A}">
                    <a16:rowId xmlns:a16="http://schemas.microsoft.com/office/drawing/2014/main" val="112869234"/>
                  </a:ext>
                </a:extLst>
              </a:tr>
            </a:tbl>
          </a:graphicData>
        </a:graphic>
      </p:graphicFrame>
      <p:graphicFrame>
        <p:nvGraphicFramePr>
          <p:cNvPr id="11" name="Tabla 10">
            <a:extLst>
              <a:ext uri="{FF2B5EF4-FFF2-40B4-BE49-F238E27FC236}">
                <a16:creationId xmlns:a16="http://schemas.microsoft.com/office/drawing/2014/main" id="{EB2245EA-3881-4C9D-9E25-E3CA94A5925F}"/>
              </a:ext>
            </a:extLst>
          </p:cNvPr>
          <p:cNvGraphicFramePr>
            <a:graphicFrameLocks noGrp="1"/>
          </p:cNvGraphicFramePr>
          <p:nvPr>
            <p:extLst>
              <p:ext uri="{D42A27DB-BD31-4B8C-83A1-F6EECF244321}">
                <p14:modId xmlns:p14="http://schemas.microsoft.com/office/powerpoint/2010/main" val="3628231948"/>
              </p:ext>
            </p:extLst>
          </p:nvPr>
        </p:nvGraphicFramePr>
        <p:xfrm>
          <a:off x="6485205" y="3205089"/>
          <a:ext cx="2771335" cy="487680"/>
        </p:xfrm>
        <a:graphic>
          <a:graphicData uri="http://schemas.openxmlformats.org/drawingml/2006/table">
            <a:tbl>
              <a:tblPr>
                <a:tableStyleId>{3C2FFA5D-87B4-456A-9821-1D502468CF0F}</a:tableStyleId>
              </a:tblPr>
              <a:tblGrid>
                <a:gridCol w="494881">
                  <a:extLst>
                    <a:ext uri="{9D8B030D-6E8A-4147-A177-3AD203B41FA5}">
                      <a16:colId xmlns:a16="http://schemas.microsoft.com/office/drawing/2014/main" val="272866484"/>
                    </a:ext>
                  </a:extLst>
                </a:gridCol>
                <a:gridCol w="1657477">
                  <a:extLst>
                    <a:ext uri="{9D8B030D-6E8A-4147-A177-3AD203B41FA5}">
                      <a16:colId xmlns:a16="http://schemas.microsoft.com/office/drawing/2014/main" val="1295439717"/>
                    </a:ext>
                  </a:extLst>
                </a:gridCol>
                <a:gridCol w="618977">
                  <a:extLst>
                    <a:ext uri="{9D8B030D-6E8A-4147-A177-3AD203B41FA5}">
                      <a16:colId xmlns:a16="http://schemas.microsoft.com/office/drawing/2014/main" val="560631221"/>
                    </a:ext>
                  </a:extLst>
                </a:gridCol>
              </a:tblGrid>
              <a:tr h="80914">
                <a:tc>
                  <a:txBody>
                    <a:bodyPr/>
                    <a:lstStyle/>
                    <a:p>
                      <a:pPr marL="0" algn="ctr" defTabSz="914400" rtl="0" eaLnBrk="1" fontAlgn="ctr" latinLnBrk="0" hangingPunct="1"/>
                      <a:r>
                        <a:rPr lang="es-AR" sz="3200" u="none" strike="noStrike" kern="1200" dirty="0">
                          <a:effectLst/>
                        </a:rPr>
                        <a:t>32</a:t>
                      </a:r>
                      <a:endParaRPr lang="es-AR" sz="3200" u="none" strike="noStrike" kern="1200" dirty="0">
                        <a:solidFill>
                          <a:schemeClr val="dk1"/>
                        </a:solidFill>
                        <a:effectLst/>
                        <a:latin typeface="+mn-lt"/>
                        <a:ea typeface="+mn-ea"/>
                        <a:cs typeface="+mn-cs"/>
                      </a:endParaRPr>
                    </a:p>
                  </a:txBody>
                  <a:tcPr marL="0" marR="0" marT="0" marB="0" anchor="ctr"/>
                </a:tc>
                <a:tc>
                  <a:txBody>
                    <a:bodyPr/>
                    <a:lstStyle/>
                    <a:p>
                      <a:pPr marL="0" algn="ctr" defTabSz="914400" rtl="0" eaLnBrk="1" fontAlgn="ctr" latinLnBrk="0" hangingPunct="1"/>
                      <a:r>
                        <a:rPr lang="es-AR" sz="3200" u="none" strike="noStrike" kern="1200" dirty="0">
                          <a:effectLst/>
                        </a:rPr>
                        <a:t>Cuba</a:t>
                      </a:r>
                      <a:endParaRPr lang="es-AR" sz="3200" u="none" strike="noStrike" kern="1200" dirty="0">
                        <a:solidFill>
                          <a:schemeClr val="dk1"/>
                        </a:solidFill>
                        <a:effectLst/>
                        <a:latin typeface="+mn-lt"/>
                        <a:ea typeface="+mn-ea"/>
                        <a:cs typeface="+mn-cs"/>
                      </a:endParaRPr>
                    </a:p>
                  </a:txBody>
                  <a:tcPr marL="0" marR="0" marT="0" marB="0" anchor="b"/>
                </a:tc>
                <a:tc>
                  <a:txBody>
                    <a:bodyPr/>
                    <a:lstStyle/>
                    <a:p>
                      <a:pPr marL="0" algn="ctr" defTabSz="914400" rtl="0" eaLnBrk="1" fontAlgn="ctr" latinLnBrk="0" hangingPunct="1"/>
                      <a:r>
                        <a:rPr lang="es-AR" sz="3200" u="none" strike="noStrike" kern="1200" dirty="0">
                          <a:effectLst/>
                        </a:rPr>
                        <a:t>5.2</a:t>
                      </a:r>
                      <a:endParaRPr lang="es-AR" sz="3200" u="none" strike="noStrike" kern="1200" dirty="0">
                        <a:solidFill>
                          <a:schemeClr val="dk1"/>
                        </a:solidFill>
                        <a:effectLst/>
                        <a:latin typeface="+mn-lt"/>
                        <a:ea typeface="+mn-ea"/>
                        <a:cs typeface="+mn-cs"/>
                      </a:endParaRPr>
                    </a:p>
                  </a:txBody>
                  <a:tcPr marL="0" marR="0" marT="0" marB="0" anchor="ctr"/>
                </a:tc>
                <a:extLst>
                  <a:ext uri="{0D108BD9-81ED-4DB2-BD59-A6C34878D82A}">
                    <a16:rowId xmlns:a16="http://schemas.microsoft.com/office/drawing/2014/main" val="2923905469"/>
                  </a:ext>
                </a:extLst>
              </a:tr>
            </a:tbl>
          </a:graphicData>
        </a:graphic>
      </p:graphicFrame>
    </p:spTree>
    <p:extLst>
      <p:ext uri="{BB962C8B-B14F-4D97-AF65-F5344CB8AC3E}">
        <p14:creationId xmlns:p14="http://schemas.microsoft.com/office/powerpoint/2010/main" val="646832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221AE1-63C5-4B57-B941-D82ABAD9CD99}"/>
              </a:ext>
            </a:extLst>
          </p:cNvPr>
          <p:cNvSpPr>
            <a:spLocks noGrp="1"/>
          </p:cNvSpPr>
          <p:nvPr>
            <p:ph type="title"/>
          </p:nvPr>
        </p:nvSpPr>
        <p:spPr/>
        <p:txBody>
          <a:bodyPr/>
          <a:lstStyle/>
          <a:p>
            <a:pPr algn="ctr"/>
            <a:r>
              <a:rPr lang="es-ES" dirty="0"/>
              <a:t>Recursos contra el COVID-19</a:t>
            </a:r>
            <a:endParaRPr lang="en-US" dirty="0"/>
          </a:p>
        </p:txBody>
      </p:sp>
      <p:graphicFrame>
        <p:nvGraphicFramePr>
          <p:cNvPr id="4" name="Marcador de contenido 3">
            <a:extLst>
              <a:ext uri="{FF2B5EF4-FFF2-40B4-BE49-F238E27FC236}">
                <a16:creationId xmlns:a16="http://schemas.microsoft.com/office/drawing/2014/main" id="{D72B7D5F-F30D-4B5D-90AE-8958D09EC240}"/>
              </a:ext>
            </a:extLst>
          </p:cNvPr>
          <p:cNvGraphicFramePr>
            <a:graphicFrameLocks noGrp="1"/>
          </p:cNvGraphicFramePr>
          <p:nvPr>
            <p:ph idx="1"/>
            <p:extLst>
              <p:ext uri="{D42A27DB-BD31-4B8C-83A1-F6EECF244321}">
                <p14:modId xmlns:p14="http://schemas.microsoft.com/office/powerpoint/2010/main" val="526002878"/>
              </p:ext>
            </p:extLst>
          </p:nvPr>
        </p:nvGraphicFramePr>
        <p:xfrm>
          <a:off x="838200" y="1690688"/>
          <a:ext cx="9594176" cy="4922351"/>
        </p:xfrm>
        <a:graphic>
          <a:graphicData uri="http://schemas.openxmlformats.org/drawingml/2006/table">
            <a:tbl>
              <a:tblPr firstRow="1" firstCol="1" lastRow="1" lastCol="1" bandRow="1" bandCol="1">
                <a:tableStyleId>{5C22544A-7EE6-4342-B048-85BDC9FD1C3A}</a:tableStyleId>
              </a:tblPr>
              <a:tblGrid>
                <a:gridCol w="2526729">
                  <a:extLst>
                    <a:ext uri="{9D8B030D-6E8A-4147-A177-3AD203B41FA5}">
                      <a16:colId xmlns:a16="http://schemas.microsoft.com/office/drawing/2014/main" val="1188886380"/>
                    </a:ext>
                  </a:extLst>
                </a:gridCol>
                <a:gridCol w="986948">
                  <a:extLst>
                    <a:ext uri="{9D8B030D-6E8A-4147-A177-3AD203B41FA5}">
                      <a16:colId xmlns:a16="http://schemas.microsoft.com/office/drawing/2014/main" val="284056738"/>
                    </a:ext>
                  </a:extLst>
                </a:gridCol>
                <a:gridCol w="994048">
                  <a:extLst>
                    <a:ext uri="{9D8B030D-6E8A-4147-A177-3AD203B41FA5}">
                      <a16:colId xmlns:a16="http://schemas.microsoft.com/office/drawing/2014/main" val="946778507"/>
                    </a:ext>
                  </a:extLst>
                </a:gridCol>
                <a:gridCol w="885515">
                  <a:extLst>
                    <a:ext uri="{9D8B030D-6E8A-4147-A177-3AD203B41FA5}">
                      <a16:colId xmlns:a16="http://schemas.microsoft.com/office/drawing/2014/main" val="653925697"/>
                    </a:ext>
                  </a:extLst>
                </a:gridCol>
                <a:gridCol w="1188801">
                  <a:extLst>
                    <a:ext uri="{9D8B030D-6E8A-4147-A177-3AD203B41FA5}">
                      <a16:colId xmlns:a16="http://schemas.microsoft.com/office/drawing/2014/main" val="661737944"/>
                    </a:ext>
                  </a:extLst>
                </a:gridCol>
                <a:gridCol w="1056937">
                  <a:extLst>
                    <a:ext uri="{9D8B030D-6E8A-4147-A177-3AD203B41FA5}">
                      <a16:colId xmlns:a16="http://schemas.microsoft.com/office/drawing/2014/main" val="1892054435"/>
                    </a:ext>
                  </a:extLst>
                </a:gridCol>
                <a:gridCol w="1163002">
                  <a:extLst>
                    <a:ext uri="{9D8B030D-6E8A-4147-A177-3AD203B41FA5}">
                      <a16:colId xmlns:a16="http://schemas.microsoft.com/office/drawing/2014/main" val="598217624"/>
                    </a:ext>
                  </a:extLst>
                </a:gridCol>
                <a:gridCol w="792196">
                  <a:extLst>
                    <a:ext uri="{9D8B030D-6E8A-4147-A177-3AD203B41FA5}">
                      <a16:colId xmlns:a16="http://schemas.microsoft.com/office/drawing/2014/main" val="3934864585"/>
                    </a:ext>
                  </a:extLst>
                </a:gridCol>
              </a:tblGrid>
              <a:tr h="579101">
                <a:tc>
                  <a:txBody>
                    <a:bodyPr/>
                    <a:lstStyle/>
                    <a:p>
                      <a:pPr marL="44450" algn="l">
                        <a:spcBef>
                          <a:spcPts val="390"/>
                        </a:spcBef>
                        <a:spcAft>
                          <a:spcPts val="0"/>
                        </a:spcAft>
                      </a:pPr>
                      <a:r>
                        <a:rPr lang="es-ES" sz="2000" dirty="0">
                          <a:effectLst/>
                        </a:rPr>
                        <a:t>Profesión/región</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8265" algn="ctr">
                        <a:spcBef>
                          <a:spcPts val="390"/>
                        </a:spcBef>
                        <a:spcAft>
                          <a:spcPts val="0"/>
                        </a:spcAft>
                      </a:pPr>
                      <a:r>
                        <a:rPr lang="es-ES" sz="2000" dirty="0">
                          <a:effectLst/>
                        </a:rPr>
                        <a:t>Centro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3820" marR="71755" algn="ctr">
                        <a:spcBef>
                          <a:spcPts val="390"/>
                        </a:spcBef>
                        <a:spcAft>
                          <a:spcPts val="0"/>
                        </a:spcAft>
                      </a:pPr>
                      <a:r>
                        <a:rPr lang="es-ES" sz="2000" dirty="0">
                          <a:effectLst/>
                        </a:rPr>
                        <a:t>Cuyo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22555" algn="ctr">
                        <a:spcBef>
                          <a:spcPts val="390"/>
                        </a:spcBef>
                        <a:spcAft>
                          <a:spcPts val="0"/>
                        </a:spcAft>
                      </a:pPr>
                      <a:r>
                        <a:rPr lang="es-ES" sz="2000" dirty="0">
                          <a:effectLst/>
                        </a:rPr>
                        <a:t>NOA</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5415" marR="132715" algn="ctr">
                        <a:spcBef>
                          <a:spcPts val="390"/>
                        </a:spcBef>
                        <a:spcAft>
                          <a:spcPts val="0"/>
                        </a:spcAft>
                      </a:pPr>
                      <a:r>
                        <a:rPr lang="es-ES" sz="2000">
                          <a:effectLst/>
                        </a:rPr>
                        <a:t>NEA</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23520" algn="ctr">
                        <a:spcBef>
                          <a:spcPts val="390"/>
                        </a:spcBef>
                        <a:spcAft>
                          <a:spcPts val="0"/>
                        </a:spcAft>
                      </a:pPr>
                      <a:r>
                        <a:rPr lang="es-ES" sz="2000">
                          <a:effectLst/>
                        </a:rPr>
                        <a:t>Sur</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63830" algn="ctr">
                        <a:spcBef>
                          <a:spcPts val="390"/>
                        </a:spcBef>
                        <a:spcAft>
                          <a:spcPts val="0"/>
                        </a:spcAft>
                      </a:pPr>
                      <a:r>
                        <a:rPr lang="es-ES" sz="2000" dirty="0">
                          <a:effectLst/>
                        </a:rPr>
                        <a:t>Total</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2065" algn="ctr">
                        <a:spcBef>
                          <a:spcPts val="390"/>
                        </a:spcBef>
                        <a:spcAft>
                          <a:spcPts val="0"/>
                        </a:spcAft>
                      </a:pPr>
                      <a:r>
                        <a:rPr lang="es-ES" sz="2000" dirty="0">
                          <a:effectLst/>
                        </a:rPr>
                        <a:t>%</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378162746"/>
                  </a:ext>
                </a:extLst>
              </a:tr>
              <a:tr h="434325">
                <a:tc>
                  <a:txBody>
                    <a:bodyPr/>
                    <a:lstStyle/>
                    <a:p>
                      <a:pPr marL="43815" algn="l">
                        <a:spcBef>
                          <a:spcPts val="150"/>
                        </a:spcBef>
                        <a:spcAft>
                          <a:spcPts val="0"/>
                        </a:spcAft>
                      </a:pPr>
                      <a:r>
                        <a:rPr lang="es-ES" sz="2000" dirty="0">
                          <a:effectLst/>
                        </a:rPr>
                        <a:t>Médico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30480" algn="r">
                        <a:spcBef>
                          <a:spcPts val="150"/>
                        </a:spcBef>
                        <a:spcAft>
                          <a:spcPts val="0"/>
                        </a:spcAft>
                      </a:pPr>
                      <a:r>
                        <a:rPr lang="es-ES" sz="2000" dirty="0">
                          <a:effectLst/>
                        </a:rPr>
                        <a:t>304.970</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3820" marR="71755" algn="r">
                        <a:spcBef>
                          <a:spcPts val="150"/>
                        </a:spcBef>
                        <a:spcAft>
                          <a:spcPts val="0"/>
                        </a:spcAft>
                      </a:pPr>
                      <a:r>
                        <a:rPr lang="es-ES" sz="2000">
                          <a:effectLst/>
                        </a:rPr>
                        <a:t>17.710</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00965" algn="r">
                        <a:spcBef>
                          <a:spcPts val="150"/>
                        </a:spcBef>
                        <a:spcAft>
                          <a:spcPts val="0"/>
                        </a:spcAft>
                      </a:pPr>
                      <a:r>
                        <a:rPr lang="es-ES" sz="2000">
                          <a:effectLst/>
                        </a:rPr>
                        <a:t>21.159</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4780" marR="132715" algn="r">
                        <a:spcBef>
                          <a:spcPts val="150"/>
                        </a:spcBef>
                        <a:spcAft>
                          <a:spcPts val="0"/>
                        </a:spcAft>
                      </a:pPr>
                      <a:r>
                        <a:rPr lang="es-ES" sz="2000" dirty="0">
                          <a:effectLst/>
                        </a:rPr>
                        <a:t>18.653</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26365" algn="r">
                        <a:spcBef>
                          <a:spcPts val="150"/>
                        </a:spcBef>
                        <a:spcAft>
                          <a:spcPts val="0"/>
                        </a:spcAft>
                      </a:pPr>
                      <a:r>
                        <a:rPr lang="es-ES" sz="2000" dirty="0">
                          <a:effectLst/>
                        </a:rPr>
                        <a:t>21.739</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93345" algn="r">
                        <a:spcBef>
                          <a:spcPts val="150"/>
                        </a:spcBef>
                        <a:spcAft>
                          <a:spcPts val="0"/>
                        </a:spcAft>
                      </a:pPr>
                      <a:r>
                        <a:rPr lang="es-ES" sz="2000" dirty="0">
                          <a:effectLst/>
                        </a:rPr>
                        <a:t>384.231</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18110" algn="r">
                        <a:spcBef>
                          <a:spcPts val="150"/>
                        </a:spcBef>
                        <a:spcAft>
                          <a:spcPts val="0"/>
                        </a:spcAft>
                      </a:pPr>
                      <a:r>
                        <a:rPr lang="es-ES" sz="2000">
                          <a:effectLst/>
                        </a:rPr>
                        <a:t>32,7</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633911867"/>
                  </a:ext>
                </a:extLst>
              </a:tr>
              <a:tr h="434325">
                <a:tc>
                  <a:txBody>
                    <a:bodyPr/>
                    <a:lstStyle/>
                    <a:p>
                      <a:pPr marL="43815" algn="l">
                        <a:spcBef>
                          <a:spcPts val="150"/>
                        </a:spcBef>
                        <a:spcAft>
                          <a:spcPts val="0"/>
                        </a:spcAft>
                      </a:pPr>
                      <a:r>
                        <a:rPr lang="es-ES" sz="2000" dirty="0">
                          <a:effectLst/>
                        </a:rPr>
                        <a:t>Enfermero*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42545" algn="r">
                        <a:spcBef>
                          <a:spcPts val="150"/>
                        </a:spcBef>
                        <a:spcAft>
                          <a:spcPts val="0"/>
                        </a:spcAft>
                      </a:pPr>
                      <a:r>
                        <a:rPr lang="es-ES" sz="2000">
                          <a:effectLst/>
                        </a:rPr>
                        <a:t>253.458</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3820" marR="71755" algn="r">
                        <a:spcBef>
                          <a:spcPts val="150"/>
                        </a:spcBef>
                        <a:spcAft>
                          <a:spcPts val="0"/>
                        </a:spcAft>
                      </a:pPr>
                      <a:r>
                        <a:rPr lang="es-ES" sz="2000">
                          <a:effectLst/>
                        </a:rPr>
                        <a:t>16.947</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46355" algn="r">
                        <a:spcBef>
                          <a:spcPts val="150"/>
                        </a:spcBef>
                        <a:spcAft>
                          <a:spcPts val="0"/>
                        </a:spcAft>
                      </a:pPr>
                      <a:r>
                        <a:rPr lang="es-ES" sz="2000" dirty="0">
                          <a:effectLst/>
                        </a:rPr>
                        <a:t>25.448</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4780" marR="132715" algn="r">
                        <a:spcBef>
                          <a:spcPts val="150"/>
                        </a:spcBef>
                        <a:spcAft>
                          <a:spcPts val="0"/>
                        </a:spcAft>
                      </a:pPr>
                      <a:r>
                        <a:rPr lang="es-ES" sz="2000">
                          <a:effectLst/>
                        </a:rPr>
                        <a:t>21.026</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28270" algn="r">
                        <a:spcBef>
                          <a:spcPts val="150"/>
                        </a:spcBef>
                        <a:spcAft>
                          <a:spcPts val="0"/>
                        </a:spcAft>
                      </a:pPr>
                      <a:r>
                        <a:rPr lang="es-ES" sz="2000">
                          <a:effectLst/>
                        </a:rPr>
                        <a:t>26.174</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73025" algn="r">
                        <a:spcBef>
                          <a:spcPts val="150"/>
                        </a:spcBef>
                        <a:spcAft>
                          <a:spcPts val="0"/>
                        </a:spcAft>
                      </a:pPr>
                      <a:r>
                        <a:rPr lang="es-ES" sz="2000" dirty="0">
                          <a:effectLst/>
                        </a:rPr>
                        <a:t>343.053</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01600" algn="r">
                        <a:spcBef>
                          <a:spcPts val="150"/>
                        </a:spcBef>
                        <a:spcAft>
                          <a:spcPts val="0"/>
                        </a:spcAft>
                      </a:pPr>
                      <a:r>
                        <a:rPr lang="es-ES" sz="2000" dirty="0">
                          <a:effectLst/>
                        </a:rPr>
                        <a:t>  29,2</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110319897"/>
                  </a:ext>
                </a:extLst>
              </a:tr>
              <a:tr h="434325">
                <a:tc>
                  <a:txBody>
                    <a:bodyPr/>
                    <a:lstStyle/>
                    <a:p>
                      <a:pPr marL="43815" algn="l">
                        <a:spcBef>
                          <a:spcPts val="150"/>
                        </a:spcBef>
                        <a:spcAft>
                          <a:spcPts val="0"/>
                        </a:spcAft>
                      </a:pPr>
                      <a:r>
                        <a:rPr lang="es-ES" sz="2000" dirty="0">
                          <a:effectLst/>
                        </a:rPr>
                        <a:t>Odontólogo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00965" algn="r">
                        <a:spcBef>
                          <a:spcPts val="150"/>
                        </a:spcBef>
                        <a:spcAft>
                          <a:spcPts val="0"/>
                        </a:spcAft>
                      </a:pPr>
                      <a:r>
                        <a:rPr lang="es-ES" sz="2000">
                          <a:effectLst/>
                        </a:rPr>
                        <a:t>35.278</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3820" marR="71755" algn="r">
                        <a:spcBef>
                          <a:spcPts val="150"/>
                        </a:spcBef>
                        <a:spcAft>
                          <a:spcPts val="0"/>
                        </a:spcAft>
                      </a:pPr>
                      <a:r>
                        <a:rPr lang="es-ES" sz="2000">
                          <a:effectLst/>
                        </a:rPr>
                        <a:t>4.337</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93980" algn="r">
                        <a:spcBef>
                          <a:spcPts val="150"/>
                        </a:spcBef>
                        <a:spcAft>
                          <a:spcPts val="0"/>
                        </a:spcAft>
                      </a:pPr>
                      <a:r>
                        <a:rPr lang="es-ES" sz="2000">
                          <a:effectLst/>
                        </a:rPr>
                        <a:t>4.042</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4780" marR="132715" algn="r">
                        <a:spcBef>
                          <a:spcPts val="150"/>
                        </a:spcBef>
                        <a:spcAft>
                          <a:spcPts val="0"/>
                        </a:spcAft>
                      </a:pPr>
                      <a:r>
                        <a:rPr lang="es-ES" sz="2000" dirty="0">
                          <a:effectLst/>
                        </a:rPr>
                        <a:t>4.959</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46685" algn="r">
                        <a:spcBef>
                          <a:spcPts val="150"/>
                        </a:spcBef>
                        <a:spcAft>
                          <a:spcPts val="0"/>
                        </a:spcAft>
                      </a:pPr>
                      <a:r>
                        <a:rPr lang="es-ES" sz="2000">
                          <a:effectLst/>
                        </a:rPr>
                        <a:t>5.379</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16840" algn="r">
                        <a:spcBef>
                          <a:spcPts val="150"/>
                        </a:spcBef>
                        <a:spcAft>
                          <a:spcPts val="0"/>
                        </a:spcAft>
                      </a:pPr>
                      <a:r>
                        <a:rPr lang="es-ES" sz="2000" dirty="0">
                          <a:effectLst/>
                        </a:rPr>
                        <a:t>53.995</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8590" algn="r">
                        <a:spcBef>
                          <a:spcPts val="150"/>
                        </a:spcBef>
                        <a:spcAft>
                          <a:spcPts val="0"/>
                        </a:spcAft>
                      </a:pPr>
                      <a:r>
                        <a:rPr lang="es-ES" sz="2000">
                          <a:effectLst/>
                        </a:rPr>
                        <a:t>4,6</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630002287"/>
                  </a:ext>
                </a:extLst>
              </a:tr>
              <a:tr h="434325">
                <a:tc>
                  <a:txBody>
                    <a:bodyPr/>
                    <a:lstStyle/>
                    <a:p>
                      <a:pPr marL="43815" algn="l">
                        <a:spcBef>
                          <a:spcPts val="150"/>
                        </a:spcBef>
                        <a:spcAft>
                          <a:spcPts val="0"/>
                        </a:spcAft>
                      </a:pPr>
                      <a:r>
                        <a:rPr lang="es-ES" sz="2000" dirty="0">
                          <a:effectLst/>
                        </a:rPr>
                        <a:t>Psicólogo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04775" algn="r">
                        <a:spcBef>
                          <a:spcPts val="150"/>
                        </a:spcBef>
                        <a:spcAft>
                          <a:spcPts val="0"/>
                        </a:spcAft>
                      </a:pPr>
                      <a:r>
                        <a:rPr lang="es-ES" sz="2000">
                          <a:effectLst/>
                        </a:rPr>
                        <a:t>90.701</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4455" marR="71755" algn="r">
                        <a:spcBef>
                          <a:spcPts val="150"/>
                        </a:spcBef>
                        <a:spcAft>
                          <a:spcPts val="0"/>
                        </a:spcAft>
                      </a:pPr>
                      <a:r>
                        <a:rPr lang="es-ES" sz="2000">
                          <a:effectLst/>
                        </a:rPr>
                        <a:t>4.729</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20650" algn="r">
                        <a:spcBef>
                          <a:spcPts val="150"/>
                        </a:spcBef>
                        <a:spcAft>
                          <a:spcPts val="0"/>
                        </a:spcAft>
                      </a:pPr>
                      <a:r>
                        <a:rPr lang="es-ES" sz="2000">
                          <a:effectLst/>
                        </a:rPr>
                        <a:t>1.329</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5415" marR="132715" algn="r">
                        <a:spcBef>
                          <a:spcPts val="150"/>
                        </a:spcBef>
                        <a:spcAft>
                          <a:spcPts val="0"/>
                        </a:spcAft>
                      </a:pPr>
                      <a:r>
                        <a:rPr lang="es-ES" sz="2000">
                          <a:effectLst/>
                        </a:rPr>
                        <a:t>2.215</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30175" algn="r">
                        <a:spcBef>
                          <a:spcPts val="150"/>
                        </a:spcBef>
                        <a:spcAft>
                          <a:spcPts val="0"/>
                        </a:spcAft>
                      </a:pPr>
                      <a:r>
                        <a:rPr lang="es-ES" sz="2000" dirty="0">
                          <a:effectLst/>
                        </a:rPr>
                        <a:t>4.408</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92075" algn="r">
                        <a:spcBef>
                          <a:spcPts val="150"/>
                        </a:spcBef>
                        <a:spcAft>
                          <a:spcPts val="0"/>
                        </a:spcAft>
                      </a:pPr>
                      <a:r>
                        <a:rPr lang="es-ES" sz="2000" dirty="0">
                          <a:effectLst/>
                        </a:rPr>
                        <a:t>103.382</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52400" algn="r">
                        <a:spcBef>
                          <a:spcPts val="150"/>
                        </a:spcBef>
                        <a:spcAft>
                          <a:spcPts val="0"/>
                        </a:spcAft>
                      </a:pPr>
                      <a:r>
                        <a:rPr lang="es-ES" sz="2000">
                          <a:effectLst/>
                        </a:rPr>
                        <a:t>8,8</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67224372"/>
                  </a:ext>
                </a:extLst>
              </a:tr>
              <a:tr h="434325">
                <a:tc>
                  <a:txBody>
                    <a:bodyPr/>
                    <a:lstStyle/>
                    <a:p>
                      <a:pPr marL="44450" algn="l">
                        <a:spcBef>
                          <a:spcPts val="150"/>
                        </a:spcBef>
                        <a:spcAft>
                          <a:spcPts val="0"/>
                        </a:spcAft>
                      </a:pPr>
                      <a:r>
                        <a:rPr lang="es-ES" sz="2000" dirty="0">
                          <a:effectLst/>
                        </a:rPr>
                        <a:t>Farmacéutico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20015" algn="r">
                        <a:spcBef>
                          <a:spcPts val="150"/>
                        </a:spcBef>
                        <a:spcAft>
                          <a:spcPts val="0"/>
                        </a:spcAft>
                      </a:pPr>
                      <a:r>
                        <a:rPr lang="es-ES" sz="2000">
                          <a:effectLst/>
                        </a:rPr>
                        <a:t>17.336</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4455" marR="71755" algn="r">
                        <a:spcBef>
                          <a:spcPts val="150"/>
                        </a:spcBef>
                        <a:spcAft>
                          <a:spcPts val="0"/>
                        </a:spcAft>
                      </a:pPr>
                      <a:r>
                        <a:rPr lang="es-ES" sz="2000">
                          <a:effectLst/>
                        </a:rPr>
                        <a:t>2.901</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25730" algn="r">
                        <a:spcBef>
                          <a:spcPts val="150"/>
                        </a:spcBef>
                        <a:spcAft>
                          <a:spcPts val="0"/>
                        </a:spcAft>
                      </a:pPr>
                      <a:r>
                        <a:rPr lang="es-ES" sz="2000">
                          <a:effectLst/>
                        </a:rPr>
                        <a:t>2.761</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5415" marR="132080" algn="r">
                        <a:spcBef>
                          <a:spcPts val="150"/>
                        </a:spcBef>
                        <a:spcAft>
                          <a:spcPts val="0"/>
                        </a:spcAft>
                      </a:pPr>
                      <a:r>
                        <a:rPr lang="es-ES" sz="2000">
                          <a:effectLst/>
                        </a:rPr>
                        <a:t>1.840</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42875" algn="r">
                        <a:spcBef>
                          <a:spcPts val="150"/>
                        </a:spcBef>
                        <a:spcAft>
                          <a:spcPts val="0"/>
                        </a:spcAft>
                      </a:pPr>
                      <a:r>
                        <a:rPr lang="es-ES" sz="2000">
                          <a:effectLst/>
                        </a:rPr>
                        <a:t>2.487</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30810" algn="r">
                        <a:spcBef>
                          <a:spcPts val="150"/>
                        </a:spcBef>
                        <a:spcAft>
                          <a:spcPts val="0"/>
                        </a:spcAft>
                      </a:pPr>
                      <a:r>
                        <a:rPr lang="es-ES" sz="2000" dirty="0">
                          <a:effectLst/>
                        </a:rPr>
                        <a:t>27.325</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55575" algn="r">
                        <a:spcBef>
                          <a:spcPts val="150"/>
                        </a:spcBef>
                        <a:spcAft>
                          <a:spcPts val="0"/>
                        </a:spcAft>
                      </a:pPr>
                      <a:r>
                        <a:rPr lang="es-ES" sz="2000" dirty="0">
                          <a:effectLst/>
                        </a:rPr>
                        <a:t>2,3</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658484833"/>
                  </a:ext>
                </a:extLst>
              </a:tr>
              <a:tr h="434325">
                <a:tc>
                  <a:txBody>
                    <a:bodyPr/>
                    <a:lstStyle/>
                    <a:p>
                      <a:pPr marL="44450" algn="l">
                        <a:spcBef>
                          <a:spcPts val="150"/>
                        </a:spcBef>
                        <a:spcAft>
                          <a:spcPts val="0"/>
                        </a:spcAft>
                      </a:pPr>
                      <a:r>
                        <a:rPr lang="es-ES" sz="2000" dirty="0">
                          <a:effectLst/>
                        </a:rPr>
                        <a:t>Técnico radiólogo</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92075" algn="r">
                        <a:spcBef>
                          <a:spcPts val="150"/>
                        </a:spcBef>
                        <a:spcAft>
                          <a:spcPts val="0"/>
                        </a:spcAft>
                      </a:pPr>
                      <a:r>
                        <a:rPr lang="es-ES" sz="2000">
                          <a:effectLst/>
                        </a:rPr>
                        <a:t>20.057</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4455" marR="71120" algn="r">
                        <a:spcBef>
                          <a:spcPts val="150"/>
                        </a:spcBef>
                        <a:spcAft>
                          <a:spcPts val="0"/>
                        </a:spcAft>
                      </a:pPr>
                      <a:r>
                        <a:rPr lang="es-ES" sz="2000">
                          <a:effectLst/>
                        </a:rPr>
                        <a:t>1.045</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13030" algn="r">
                        <a:spcBef>
                          <a:spcPts val="150"/>
                        </a:spcBef>
                        <a:spcAft>
                          <a:spcPts val="0"/>
                        </a:spcAft>
                      </a:pPr>
                      <a:r>
                        <a:rPr lang="es-ES" sz="2000">
                          <a:effectLst/>
                        </a:rPr>
                        <a:t>1.204</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5415" marR="132080" algn="r">
                        <a:spcBef>
                          <a:spcPts val="150"/>
                        </a:spcBef>
                        <a:spcAft>
                          <a:spcPts val="0"/>
                        </a:spcAft>
                      </a:pPr>
                      <a:r>
                        <a:rPr lang="es-ES" sz="2000">
                          <a:effectLst/>
                        </a:rPr>
                        <a:t>1.186</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58115" algn="r">
                        <a:spcBef>
                          <a:spcPts val="150"/>
                        </a:spcBef>
                        <a:spcAft>
                          <a:spcPts val="0"/>
                        </a:spcAft>
                      </a:pPr>
                      <a:r>
                        <a:rPr lang="es-ES" sz="2000">
                          <a:effectLst/>
                        </a:rPr>
                        <a:t>2.451</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16205" algn="r">
                        <a:spcBef>
                          <a:spcPts val="150"/>
                        </a:spcBef>
                        <a:spcAft>
                          <a:spcPts val="0"/>
                        </a:spcAft>
                      </a:pPr>
                      <a:r>
                        <a:rPr lang="es-ES" sz="2000">
                          <a:effectLst/>
                        </a:rPr>
                        <a:t>25.943</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56210" algn="r">
                        <a:spcBef>
                          <a:spcPts val="150"/>
                        </a:spcBef>
                        <a:spcAft>
                          <a:spcPts val="0"/>
                        </a:spcAft>
                      </a:pPr>
                      <a:r>
                        <a:rPr lang="es-ES" sz="2000" dirty="0">
                          <a:effectLst/>
                        </a:rPr>
                        <a:t>2,2</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091986966"/>
                  </a:ext>
                </a:extLst>
              </a:tr>
              <a:tr h="434325">
                <a:tc>
                  <a:txBody>
                    <a:bodyPr/>
                    <a:lstStyle/>
                    <a:p>
                      <a:pPr marL="44450" algn="l">
                        <a:spcBef>
                          <a:spcPts val="150"/>
                        </a:spcBef>
                        <a:spcAft>
                          <a:spcPts val="0"/>
                        </a:spcAft>
                      </a:pPr>
                      <a:r>
                        <a:rPr lang="es-ES" sz="2000" dirty="0">
                          <a:effectLst/>
                        </a:rPr>
                        <a:t>Otros</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64135" algn="r">
                        <a:spcBef>
                          <a:spcPts val="150"/>
                        </a:spcBef>
                        <a:spcAft>
                          <a:spcPts val="0"/>
                        </a:spcAft>
                      </a:pPr>
                      <a:r>
                        <a:rPr lang="es-ES" sz="2000">
                          <a:effectLst/>
                        </a:rPr>
                        <a:t>167.642</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4455" marR="71755" algn="r">
                        <a:spcBef>
                          <a:spcPts val="150"/>
                        </a:spcBef>
                        <a:spcAft>
                          <a:spcPts val="0"/>
                        </a:spcAft>
                      </a:pPr>
                      <a:r>
                        <a:rPr lang="es-ES" sz="2000">
                          <a:effectLst/>
                        </a:rPr>
                        <a:t>22.208</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78105" algn="r">
                        <a:spcBef>
                          <a:spcPts val="150"/>
                        </a:spcBef>
                        <a:spcAft>
                          <a:spcPts val="0"/>
                        </a:spcAft>
                      </a:pPr>
                      <a:r>
                        <a:rPr lang="es-ES" sz="2000">
                          <a:effectLst/>
                        </a:rPr>
                        <a:t>18.190</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5415" marR="132080" algn="r">
                        <a:spcBef>
                          <a:spcPts val="150"/>
                        </a:spcBef>
                        <a:spcAft>
                          <a:spcPts val="0"/>
                        </a:spcAft>
                      </a:pPr>
                      <a:r>
                        <a:rPr lang="es-ES" sz="2000">
                          <a:effectLst/>
                        </a:rPr>
                        <a:t>10.678</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18110" algn="r">
                        <a:spcBef>
                          <a:spcPts val="150"/>
                        </a:spcBef>
                        <a:spcAft>
                          <a:spcPts val="0"/>
                        </a:spcAft>
                      </a:pPr>
                      <a:r>
                        <a:rPr lang="es-ES" sz="2000">
                          <a:effectLst/>
                        </a:rPr>
                        <a:t>18.888</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0645" algn="r">
                        <a:spcBef>
                          <a:spcPts val="150"/>
                        </a:spcBef>
                        <a:spcAft>
                          <a:spcPts val="0"/>
                        </a:spcAft>
                      </a:pPr>
                      <a:r>
                        <a:rPr lang="es-ES" sz="2000" dirty="0">
                          <a:effectLst/>
                        </a:rPr>
                        <a:t>237.606</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97790" algn="r">
                        <a:spcBef>
                          <a:spcPts val="150"/>
                        </a:spcBef>
                        <a:spcAft>
                          <a:spcPts val="0"/>
                        </a:spcAft>
                      </a:pPr>
                      <a:r>
                        <a:rPr lang="es-ES" sz="2000" dirty="0">
                          <a:effectLst/>
                        </a:rPr>
                        <a:t>20,2</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711033663"/>
                  </a:ext>
                </a:extLst>
              </a:tr>
              <a:tr h="434325">
                <a:tc>
                  <a:txBody>
                    <a:bodyPr/>
                    <a:lstStyle/>
                    <a:p>
                      <a:pPr marL="44450" algn="l">
                        <a:spcBef>
                          <a:spcPts val="150"/>
                        </a:spcBef>
                        <a:spcAft>
                          <a:spcPts val="0"/>
                        </a:spcAft>
                      </a:pPr>
                      <a:r>
                        <a:rPr lang="es-ES" sz="2000" dirty="0">
                          <a:effectLst/>
                        </a:rPr>
                        <a:t>Total</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35560" algn="r">
                        <a:spcBef>
                          <a:spcPts val="150"/>
                        </a:spcBef>
                        <a:spcAft>
                          <a:spcPts val="0"/>
                        </a:spcAft>
                      </a:pPr>
                      <a:r>
                        <a:rPr lang="es-ES" sz="2000">
                          <a:effectLst/>
                        </a:rPr>
                        <a:t>889.442</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4455" marR="71755" algn="r">
                        <a:spcBef>
                          <a:spcPts val="150"/>
                        </a:spcBef>
                        <a:spcAft>
                          <a:spcPts val="0"/>
                        </a:spcAft>
                      </a:pPr>
                      <a:r>
                        <a:rPr lang="es-ES" sz="2000">
                          <a:effectLst/>
                        </a:rPr>
                        <a:t>69.877</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74930" algn="r">
                        <a:spcBef>
                          <a:spcPts val="150"/>
                        </a:spcBef>
                        <a:spcAft>
                          <a:spcPts val="0"/>
                        </a:spcAft>
                      </a:pPr>
                      <a:r>
                        <a:rPr lang="es-ES" sz="2000" dirty="0">
                          <a:effectLst/>
                        </a:rPr>
                        <a:t>74.133</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45415" marR="132715" algn="r">
                        <a:spcBef>
                          <a:spcPts val="150"/>
                        </a:spcBef>
                        <a:spcAft>
                          <a:spcPts val="0"/>
                        </a:spcAft>
                      </a:pPr>
                      <a:r>
                        <a:rPr lang="es-ES" sz="2000">
                          <a:effectLst/>
                        </a:rPr>
                        <a:t>60.557</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120650" algn="r">
                        <a:spcBef>
                          <a:spcPts val="150"/>
                        </a:spcBef>
                        <a:spcAft>
                          <a:spcPts val="0"/>
                        </a:spcAft>
                      </a:pPr>
                      <a:r>
                        <a:rPr lang="es-ES" sz="2000">
                          <a:effectLst/>
                        </a:rPr>
                        <a:t>81.526</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6040" algn="r">
                        <a:spcBef>
                          <a:spcPts val="150"/>
                        </a:spcBef>
                        <a:spcAft>
                          <a:spcPts val="0"/>
                        </a:spcAft>
                      </a:pPr>
                      <a:r>
                        <a:rPr lang="es-ES" sz="2000">
                          <a:effectLst/>
                        </a:rPr>
                        <a:t>1.175.535</a:t>
                      </a:r>
                      <a:endParaRPr lang="en-US" sz="2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R="64135" algn="r">
                        <a:spcBef>
                          <a:spcPts val="150"/>
                        </a:spcBef>
                        <a:spcAft>
                          <a:spcPts val="0"/>
                        </a:spcAft>
                      </a:pPr>
                      <a:r>
                        <a:rPr lang="es-ES" sz="2000" dirty="0">
                          <a:effectLst/>
                        </a:rPr>
                        <a:t>100,0</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970279909"/>
                  </a:ext>
                </a:extLst>
              </a:tr>
              <a:tr h="434325">
                <a:tc>
                  <a:txBody>
                    <a:bodyPr/>
                    <a:lstStyle/>
                    <a:p>
                      <a:pPr marL="43815" algn="l">
                        <a:spcBef>
                          <a:spcPts val="150"/>
                        </a:spcBef>
                        <a:spcAft>
                          <a:spcPts val="0"/>
                        </a:spcAft>
                      </a:pPr>
                      <a:r>
                        <a:rPr lang="es-ES" sz="2000" dirty="0">
                          <a:effectLst/>
                        </a:rPr>
                        <a:t>%</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0" marR="35560" algn="r" defTabSz="914400" rtl="0" eaLnBrk="1" latinLnBrk="0" hangingPunct="1">
                        <a:spcBef>
                          <a:spcPts val="150"/>
                        </a:spcBef>
                        <a:spcAft>
                          <a:spcPts val="0"/>
                        </a:spcAft>
                      </a:pPr>
                      <a:r>
                        <a:rPr lang="es-ES" sz="2000" b="1" kern="1200" dirty="0">
                          <a:solidFill>
                            <a:schemeClr val="dk1"/>
                          </a:solidFill>
                          <a:effectLst/>
                          <a:latin typeface="+mn-lt"/>
                          <a:ea typeface="+mn-ea"/>
                          <a:cs typeface="+mn-cs"/>
                        </a:rPr>
                        <a:t>75,7%</a:t>
                      </a:r>
                      <a:endParaRPr lang="en-US" sz="2000" b="1"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b="1" kern="1200" dirty="0">
                          <a:solidFill>
                            <a:schemeClr val="dk1"/>
                          </a:solidFill>
                          <a:effectLst/>
                          <a:latin typeface="+mn-lt"/>
                          <a:ea typeface="+mn-ea"/>
                          <a:cs typeface="+mn-cs"/>
                        </a:rPr>
                        <a:t>5,9%</a:t>
                      </a:r>
                      <a:endParaRPr lang="en-US" sz="2000" b="1"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b="1" kern="1200" dirty="0">
                          <a:solidFill>
                            <a:schemeClr val="dk1"/>
                          </a:solidFill>
                          <a:effectLst/>
                          <a:latin typeface="+mn-lt"/>
                          <a:ea typeface="+mn-ea"/>
                          <a:cs typeface="+mn-cs"/>
                        </a:rPr>
                        <a:t>6,31%</a:t>
                      </a:r>
                      <a:endParaRPr lang="en-US" sz="2000" b="1"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b="1" kern="1200" dirty="0">
                          <a:solidFill>
                            <a:schemeClr val="dk1"/>
                          </a:solidFill>
                          <a:effectLst/>
                          <a:latin typeface="+mn-lt"/>
                          <a:ea typeface="+mn-ea"/>
                          <a:cs typeface="+mn-cs"/>
                        </a:rPr>
                        <a:t>5,2%</a:t>
                      </a:r>
                      <a:endParaRPr lang="en-US" sz="2000" b="1"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b="1" kern="1200" dirty="0">
                          <a:solidFill>
                            <a:schemeClr val="dk1"/>
                          </a:solidFill>
                          <a:effectLst/>
                          <a:latin typeface="+mn-lt"/>
                          <a:ea typeface="+mn-ea"/>
                          <a:cs typeface="+mn-cs"/>
                        </a:rPr>
                        <a:t>6,9%</a:t>
                      </a:r>
                      <a:endParaRPr lang="en-US" sz="2000" b="1"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b="1" kern="1200" dirty="0">
                          <a:solidFill>
                            <a:schemeClr val="dk1"/>
                          </a:solidFill>
                          <a:effectLst/>
                          <a:latin typeface="+mn-lt"/>
                          <a:ea typeface="+mn-ea"/>
                          <a:cs typeface="+mn-cs"/>
                        </a:rPr>
                        <a:t>100,0%</a:t>
                      </a:r>
                      <a:endParaRPr lang="en-US" sz="2000" b="1"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algn="r">
                        <a:spcAft>
                          <a:spcPts val="0"/>
                        </a:spcAft>
                      </a:pPr>
                      <a:r>
                        <a:rPr lang="es-ES" sz="1800" dirty="0">
                          <a:effectLst/>
                        </a:rPr>
                        <a:t> </a:t>
                      </a:r>
                      <a:endParaRPr lang="en-US" sz="2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098279282"/>
                  </a:ext>
                </a:extLst>
              </a:tr>
              <a:tr h="434325">
                <a:tc>
                  <a:txBody>
                    <a:bodyPr/>
                    <a:lstStyle/>
                    <a:p>
                      <a:pPr marL="44450" marR="0" lvl="0" indent="0" algn="l" defTabSz="914400" rtl="0" eaLnBrk="1" fontAlgn="auto" latinLnBrk="0" hangingPunct="1">
                        <a:lnSpc>
                          <a:spcPct val="100000"/>
                        </a:lnSpc>
                        <a:spcBef>
                          <a:spcPts val="150"/>
                        </a:spcBef>
                        <a:spcAft>
                          <a:spcPts val="0"/>
                        </a:spcAft>
                        <a:buClrTx/>
                        <a:buSzTx/>
                        <a:buFontTx/>
                        <a:buNone/>
                        <a:tabLst/>
                        <a:defRPr/>
                      </a:pPr>
                      <a:r>
                        <a:rPr lang="es-ES" sz="2000" b="1" kern="1200" dirty="0">
                          <a:solidFill>
                            <a:schemeClr val="lt1"/>
                          </a:solidFill>
                          <a:effectLst/>
                        </a:rPr>
                        <a:t>% Población por región</a:t>
                      </a:r>
                      <a:endParaRPr lang="en-US" sz="2000" b="1" kern="1200" dirty="0">
                        <a:solidFill>
                          <a:schemeClr val="lt1"/>
                        </a:solidFill>
                        <a:effectLst/>
                        <a:latin typeface="+mn-lt"/>
                        <a:ea typeface="+mn-ea"/>
                        <a:cs typeface="+mn-cs"/>
                      </a:endParaRPr>
                    </a:p>
                  </a:txBody>
                  <a:tcPr marL="0" marR="0" marT="0" marB="0"/>
                </a:tc>
                <a:tc>
                  <a:txBody>
                    <a:bodyPr/>
                    <a:lstStyle/>
                    <a:p>
                      <a:pPr marL="0" marR="35560" algn="r" defTabSz="914400" rtl="0" eaLnBrk="1" latinLnBrk="0" hangingPunct="1">
                        <a:spcBef>
                          <a:spcPts val="150"/>
                        </a:spcBef>
                        <a:spcAft>
                          <a:spcPts val="0"/>
                        </a:spcAft>
                      </a:pPr>
                      <a:r>
                        <a:rPr lang="es-ES" sz="2000" kern="1200" dirty="0">
                          <a:solidFill>
                            <a:schemeClr val="dk1"/>
                          </a:solidFill>
                          <a:effectLst/>
                        </a:rPr>
                        <a:t>65.45%</a:t>
                      </a:r>
                      <a:endParaRPr lang="en-US" sz="2000"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kern="1200" dirty="0">
                          <a:solidFill>
                            <a:schemeClr val="dk1"/>
                          </a:solidFill>
                          <a:effectLst/>
                        </a:rPr>
                        <a:t>7.11%</a:t>
                      </a:r>
                      <a:endParaRPr lang="en-US" sz="2000"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kern="1200" dirty="0">
                          <a:solidFill>
                            <a:schemeClr val="dk1"/>
                          </a:solidFill>
                          <a:effectLst/>
                        </a:rPr>
                        <a:t>12.24%</a:t>
                      </a:r>
                      <a:endParaRPr lang="en-US" sz="2000"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kern="1200" dirty="0">
                          <a:solidFill>
                            <a:schemeClr val="dk1"/>
                          </a:solidFill>
                          <a:effectLst/>
                        </a:rPr>
                        <a:t>9.17%</a:t>
                      </a:r>
                      <a:endParaRPr lang="en-US" sz="2000"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kern="1200" dirty="0">
                          <a:solidFill>
                            <a:schemeClr val="dk1"/>
                          </a:solidFill>
                          <a:effectLst/>
                        </a:rPr>
                        <a:t>6.03%</a:t>
                      </a:r>
                      <a:endParaRPr lang="en-US" sz="2000"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0" marR="35560" algn="r" defTabSz="914400" rtl="0" eaLnBrk="1" latinLnBrk="0" hangingPunct="1">
                        <a:spcBef>
                          <a:spcPts val="150"/>
                        </a:spcBef>
                        <a:spcAft>
                          <a:spcPts val="0"/>
                        </a:spcAft>
                      </a:pPr>
                      <a:r>
                        <a:rPr lang="es-ES" sz="2000" kern="1200" dirty="0">
                          <a:solidFill>
                            <a:schemeClr val="dk1"/>
                          </a:solidFill>
                          <a:effectLst/>
                        </a:rPr>
                        <a:t>100%</a:t>
                      </a:r>
                      <a:endParaRPr lang="en-US" sz="2000" kern="1200" dirty="0">
                        <a:solidFill>
                          <a:schemeClr val="dk1"/>
                        </a:solidFill>
                        <a:effectLst/>
                        <a:latin typeface="+mn-lt"/>
                        <a:ea typeface="+mn-ea"/>
                        <a:cs typeface="+mn-cs"/>
                      </a:endParaRPr>
                    </a:p>
                  </a:txBody>
                  <a:tcPr marL="0" marR="0" marT="0" marB="0">
                    <a:solidFill>
                      <a:schemeClr val="accent4">
                        <a:lumMod val="40000"/>
                        <a:lumOff val="60000"/>
                      </a:schemeClr>
                    </a:solidFill>
                  </a:tcPr>
                </a:tc>
                <a:tc>
                  <a:txBody>
                    <a:bodyPr/>
                    <a:lstStyle/>
                    <a:p>
                      <a:pPr marL="128270" algn="r" defTabSz="914400" rtl="0" eaLnBrk="1" latinLnBrk="0" hangingPunct="1">
                        <a:spcBef>
                          <a:spcPts val="150"/>
                        </a:spcBef>
                        <a:spcAft>
                          <a:spcPts val="0"/>
                        </a:spcAft>
                      </a:pPr>
                      <a:endParaRPr lang="en-US" sz="2000" kern="1200" dirty="0">
                        <a:solidFill>
                          <a:schemeClr val="dk1"/>
                        </a:solidFill>
                        <a:effectLst/>
                        <a:latin typeface="+mn-lt"/>
                        <a:ea typeface="+mn-ea"/>
                        <a:cs typeface="+mn-cs"/>
                      </a:endParaRPr>
                    </a:p>
                  </a:txBody>
                  <a:tcPr marL="0" marR="0" marT="0" marB="0"/>
                </a:tc>
                <a:extLst>
                  <a:ext uri="{0D108BD9-81ED-4DB2-BD59-A6C34878D82A}">
                    <a16:rowId xmlns:a16="http://schemas.microsoft.com/office/drawing/2014/main" val="3996296283"/>
                  </a:ext>
                </a:extLst>
              </a:tr>
            </a:tbl>
          </a:graphicData>
        </a:graphic>
      </p:graphicFrame>
    </p:spTree>
    <p:extLst>
      <p:ext uri="{BB962C8B-B14F-4D97-AF65-F5344CB8AC3E}">
        <p14:creationId xmlns:p14="http://schemas.microsoft.com/office/powerpoint/2010/main" val="860777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17F30D-9011-43FA-A5DA-1E674DFA5755}"/>
              </a:ext>
            </a:extLst>
          </p:cNvPr>
          <p:cNvSpPr>
            <a:spLocks noGrp="1"/>
          </p:cNvSpPr>
          <p:nvPr>
            <p:ph type="title"/>
          </p:nvPr>
        </p:nvSpPr>
        <p:spPr/>
        <p:txBody>
          <a:bodyPr/>
          <a:lstStyle/>
          <a:p>
            <a:pPr algn="ctr"/>
            <a:r>
              <a:rPr lang="es-ES" dirty="0"/>
              <a:t>Estrategias sanitarias y alternativas a futuro</a:t>
            </a:r>
            <a:br>
              <a:rPr lang="es-ES" dirty="0"/>
            </a:br>
            <a:endParaRPr lang="en-US" dirty="0"/>
          </a:p>
        </p:txBody>
      </p:sp>
      <p:sp>
        <p:nvSpPr>
          <p:cNvPr id="3" name="Marcador de contenido 2">
            <a:extLst>
              <a:ext uri="{FF2B5EF4-FFF2-40B4-BE49-F238E27FC236}">
                <a16:creationId xmlns:a16="http://schemas.microsoft.com/office/drawing/2014/main" id="{AD1B910A-10BF-44A6-9D2A-E8CC28C3DAA0}"/>
              </a:ext>
            </a:extLst>
          </p:cNvPr>
          <p:cNvSpPr>
            <a:spLocks noGrp="1"/>
          </p:cNvSpPr>
          <p:nvPr>
            <p:ph idx="1"/>
          </p:nvPr>
        </p:nvSpPr>
        <p:spPr/>
        <p:txBody>
          <a:bodyPr>
            <a:normAutofit fontScale="92500" lnSpcReduction="10000"/>
          </a:bodyPr>
          <a:lstStyle/>
          <a:p>
            <a:pPr marL="0" indent="0">
              <a:buNone/>
            </a:pPr>
            <a:r>
              <a:rPr lang="es-AR" dirty="0"/>
              <a:t>“Es que </a:t>
            </a:r>
            <a:r>
              <a:rPr lang="es-AR" dirty="0" err="1"/>
              <a:t>Fernádez</a:t>
            </a:r>
            <a:r>
              <a:rPr lang="es-AR" dirty="0"/>
              <a:t> apuntó a que la enorme diferencia en la cantidad de muertos que tienen Alemania (más de 37 mil casos y apenas 206 fallecidos) e Italia (más de 74 mil casos y 7.500 muertos), se debe a que "Alemania tiene 25 mil respiradores artificiales e Italia no". "En Alemania el Estado es muy fuerte y nunca abandonó el problema de la salud", agregó el jefe de Estado. Según las estimaciones oficiales, en este momento Argentina cuenta con 8.500 camas con respiradores, por lo que el Gobierno apunta a conseguir 1.500 en apenas poco más de un mes.” </a:t>
            </a:r>
          </a:p>
          <a:p>
            <a:pPr marL="0" indent="0">
              <a:buNone/>
            </a:pPr>
            <a:endParaRPr lang="es-AR" dirty="0"/>
          </a:p>
          <a:p>
            <a:pPr marL="0" indent="0">
              <a:buNone/>
            </a:pPr>
            <a:endParaRPr lang="es-AR" dirty="0"/>
          </a:p>
          <a:p>
            <a:pPr marL="0" indent="0">
              <a:buNone/>
            </a:pPr>
            <a:endParaRPr lang="es-AR" dirty="0"/>
          </a:p>
          <a:p>
            <a:pPr marL="0" indent="0">
              <a:buNone/>
            </a:pPr>
            <a:r>
              <a:rPr lang="es-AR" dirty="0"/>
              <a:t>(Fuente </a:t>
            </a:r>
            <a:r>
              <a:rPr lang="es-AR" dirty="0">
                <a:hlinkClick r:id="rId2" tooltip="Cuántos respiradores tienen los hospitales de Argentina y cuántos hacen falta | Perfil"/>
              </a:rPr>
              <a:t>www.perfil.com</a:t>
            </a:r>
            <a:r>
              <a:rPr lang="es-AR" dirty="0"/>
              <a:t>). </a:t>
            </a:r>
            <a:endParaRPr lang="en-US" dirty="0"/>
          </a:p>
        </p:txBody>
      </p:sp>
    </p:spTree>
    <p:extLst>
      <p:ext uri="{BB962C8B-B14F-4D97-AF65-F5344CB8AC3E}">
        <p14:creationId xmlns:p14="http://schemas.microsoft.com/office/powerpoint/2010/main" val="2606761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A20F09-596D-4ADA-908F-6C0ABBD04D8A}"/>
              </a:ext>
            </a:extLst>
          </p:cNvPr>
          <p:cNvSpPr>
            <a:spLocks noGrp="1"/>
          </p:cNvSpPr>
          <p:nvPr>
            <p:ph type="title"/>
          </p:nvPr>
        </p:nvSpPr>
        <p:spPr/>
        <p:txBody>
          <a:bodyPr/>
          <a:lstStyle/>
          <a:p>
            <a:pPr algn="ctr"/>
            <a:r>
              <a:rPr lang="es-ES" dirty="0"/>
              <a:t>Estrategias sanitarias y alternativas a futuro</a:t>
            </a:r>
            <a:br>
              <a:rPr lang="es-ES" dirty="0"/>
            </a:br>
            <a:r>
              <a:rPr lang="es-ES" sz="2400" dirty="0"/>
              <a:t>E</a:t>
            </a:r>
            <a:r>
              <a:rPr lang="es-AR" sz="2400" dirty="0" err="1"/>
              <a:t>steban</a:t>
            </a:r>
            <a:r>
              <a:rPr lang="es-AR" sz="2400" dirty="0"/>
              <a:t> </a:t>
            </a:r>
            <a:r>
              <a:rPr lang="es-AR" sz="2400" dirty="0" err="1"/>
              <a:t>Lifschitz</a:t>
            </a:r>
            <a:r>
              <a:rPr lang="es-AR" sz="2400" dirty="0"/>
              <a:t> </a:t>
            </a:r>
            <a:r>
              <a:rPr lang="es-AR" sz="2400" u="sng" dirty="0">
                <a:hlinkClick r:id="rId2"/>
              </a:rPr>
              <a:t>¿Qué hubiera pasado sin cuarentena?</a:t>
            </a:r>
            <a:endParaRPr lang="en-US" sz="2400" dirty="0"/>
          </a:p>
        </p:txBody>
      </p:sp>
      <p:pic>
        <p:nvPicPr>
          <p:cNvPr id="4" name="Marcador de contenido 3">
            <a:extLst>
              <a:ext uri="{FF2B5EF4-FFF2-40B4-BE49-F238E27FC236}">
                <a16:creationId xmlns:a16="http://schemas.microsoft.com/office/drawing/2014/main" id="{1F254CC5-D85B-4BF6-BD65-44D7FF5E2CC8}"/>
              </a:ext>
            </a:extLst>
          </p:cNvPr>
          <p:cNvPicPr>
            <a:picLocks noGrp="1" noChangeAspect="1"/>
          </p:cNvPicPr>
          <p:nvPr>
            <p:ph idx="1"/>
          </p:nvPr>
        </p:nvPicPr>
        <p:blipFill>
          <a:blip r:embed="rId3"/>
          <a:stretch>
            <a:fillRect/>
          </a:stretch>
        </p:blipFill>
        <p:spPr>
          <a:xfrm>
            <a:off x="2504419" y="2148790"/>
            <a:ext cx="7183161" cy="4351338"/>
          </a:xfrm>
          <a:prstGeom prst="rect">
            <a:avLst/>
          </a:prstGeom>
        </p:spPr>
      </p:pic>
      <p:sp>
        <p:nvSpPr>
          <p:cNvPr id="5" name="Rectángulo 4">
            <a:extLst>
              <a:ext uri="{FF2B5EF4-FFF2-40B4-BE49-F238E27FC236}">
                <a16:creationId xmlns:a16="http://schemas.microsoft.com/office/drawing/2014/main" id="{74B520A0-456C-444F-BAC1-1BD8F349AAEA}"/>
              </a:ext>
            </a:extLst>
          </p:cNvPr>
          <p:cNvSpPr/>
          <p:nvPr/>
        </p:nvSpPr>
        <p:spPr>
          <a:xfrm>
            <a:off x="2650246" y="1690688"/>
            <a:ext cx="6891506" cy="369332"/>
          </a:xfrm>
          <a:prstGeom prst="rect">
            <a:avLst/>
          </a:prstGeom>
        </p:spPr>
        <p:txBody>
          <a:bodyPr wrap="square">
            <a:spAutoFit/>
          </a:bodyPr>
          <a:lstStyle/>
          <a:p>
            <a:r>
              <a:rPr lang="es-AR" dirty="0">
                <a:solidFill>
                  <a:srgbClr val="000000"/>
                </a:solidFill>
                <a:latin typeface="Calibri" panose="020F0502020204030204" pitchFamily="34" charset="0"/>
              </a:rPr>
              <a:t>Gráfico 1: Días hasta la duplicación del número de fallecidos. Argentina. </a:t>
            </a:r>
            <a:endParaRPr lang="en-US" dirty="0"/>
          </a:p>
        </p:txBody>
      </p:sp>
    </p:spTree>
    <p:extLst>
      <p:ext uri="{BB962C8B-B14F-4D97-AF65-F5344CB8AC3E}">
        <p14:creationId xmlns:p14="http://schemas.microsoft.com/office/powerpoint/2010/main" val="447203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703AAE2-DF85-4D15-90C9-4FE745F1CEBA}"/>
              </a:ext>
            </a:extLst>
          </p:cNvPr>
          <p:cNvSpPr>
            <a:spLocks noGrp="1"/>
          </p:cNvSpPr>
          <p:nvPr>
            <p:ph idx="1"/>
          </p:nvPr>
        </p:nvSpPr>
        <p:spPr/>
        <p:txBody>
          <a:bodyPr>
            <a:normAutofit/>
          </a:bodyPr>
          <a:lstStyle/>
          <a:p>
            <a:r>
              <a:rPr lang="es-AR" dirty="0"/>
              <a:t>Supuestos</a:t>
            </a:r>
          </a:p>
          <a:p>
            <a:r>
              <a:rPr lang="es-AR" dirty="0"/>
              <a:t>Camas UTI disponibles 4.222 (50% de las disponibles en abril)</a:t>
            </a:r>
          </a:p>
          <a:p>
            <a:r>
              <a:rPr lang="es-AR" dirty="0"/>
              <a:t>Letalidad Covid-19 2%</a:t>
            </a:r>
          </a:p>
          <a:p>
            <a:r>
              <a:rPr lang="es-AR" dirty="0"/>
              <a:t>Casos que requieren UTI 5%</a:t>
            </a:r>
          </a:p>
          <a:p>
            <a:r>
              <a:rPr lang="es-AR" dirty="0"/>
              <a:t>Estancia media 14 días</a:t>
            </a:r>
            <a:endParaRPr lang="en-US" dirty="0"/>
          </a:p>
        </p:txBody>
      </p:sp>
      <p:sp>
        <p:nvSpPr>
          <p:cNvPr id="6" name="Título 1">
            <a:extLst>
              <a:ext uri="{FF2B5EF4-FFF2-40B4-BE49-F238E27FC236}">
                <a16:creationId xmlns:a16="http://schemas.microsoft.com/office/drawing/2014/main" id="{C45AABE7-7D75-464B-90D7-47FE7041324A}"/>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a:t>Estrategias sanitarias y alternativas a futuro</a:t>
            </a:r>
            <a:br>
              <a:rPr lang="es-ES" dirty="0"/>
            </a:br>
            <a:endParaRPr lang="en-US" sz="2400" dirty="0"/>
          </a:p>
        </p:txBody>
      </p:sp>
    </p:spTree>
    <p:extLst>
      <p:ext uri="{BB962C8B-B14F-4D97-AF65-F5344CB8AC3E}">
        <p14:creationId xmlns:p14="http://schemas.microsoft.com/office/powerpoint/2010/main" val="2744295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5A4B88DE-966E-46F7-9AA3-893FFFA7BB95}"/>
              </a:ext>
            </a:extLst>
          </p:cNvPr>
          <p:cNvGraphicFramePr>
            <a:graphicFrameLocks noGrp="1"/>
          </p:cNvGraphicFramePr>
          <p:nvPr>
            <p:ph idx="1"/>
            <p:extLst>
              <p:ext uri="{D42A27DB-BD31-4B8C-83A1-F6EECF244321}">
                <p14:modId xmlns:p14="http://schemas.microsoft.com/office/powerpoint/2010/main" val="2114914794"/>
              </p:ext>
            </p:extLst>
          </p:nvPr>
        </p:nvGraphicFramePr>
        <p:xfrm>
          <a:off x="838200" y="591730"/>
          <a:ext cx="9790650" cy="6185738"/>
        </p:xfrm>
        <a:graphic>
          <a:graphicData uri="http://schemas.openxmlformats.org/drawingml/2006/table">
            <a:tbl>
              <a:tblPr firstRow="1" firstCol="1" bandRow="1">
                <a:tableStyleId>{5C22544A-7EE6-4342-B048-85BDC9FD1C3A}</a:tableStyleId>
              </a:tblPr>
              <a:tblGrid>
                <a:gridCol w="682971">
                  <a:extLst>
                    <a:ext uri="{9D8B030D-6E8A-4147-A177-3AD203B41FA5}">
                      <a16:colId xmlns:a16="http://schemas.microsoft.com/office/drawing/2014/main" val="928231319"/>
                    </a:ext>
                  </a:extLst>
                </a:gridCol>
                <a:gridCol w="995526">
                  <a:extLst>
                    <a:ext uri="{9D8B030D-6E8A-4147-A177-3AD203B41FA5}">
                      <a16:colId xmlns:a16="http://schemas.microsoft.com/office/drawing/2014/main" val="324926481"/>
                    </a:ext>
                  </a:extLst>
                </a:gridCol>
                <a:gridCol w="914400">
                  <a:extLst>
                    <a:ext uri="{9D8B030D-6E8A-4147-A177-3AD203B41FA5}">
                      <a16:colId xmlns:a16="http://schemas.microsoft.com/office/drawing/2014/main" val="1298390530"/>
                    </a:ext>
                  </a:extLst>
                </a:gridCol>
                <a:gridCol w="1090568">
                  <a:extLst>
                    <a:ext uri="{9D8B030D-6E8A-4147-A177-3AD203B41FA5}">
                      <a16:colId xmlns:a16="http://schemas.microsoft.com/office/drawing/2014/main" val="65332316"/>
                    </a:ext>
                  </a:extLst>
                </a:gridCol>
                <a:gridCol w="1258349">
                  <a:extLst>
                    <a:ext uri="{9D8B030D-6E8A-4147-A177-3AD203B41FA5}">
                      <a16:colId xmlns:a16="http://schemas.microsoft.com/office/drawing/2014/main" val="3849535011"/>
                    </a:ext>
                  </a:extLst>
                </a:gridCol>
                <a:gridCol w="780697">
                  <a:extLst>
                    <a:ext uri="{9D8B030D-6E8A-4147-A177-3AD203B41FA5}">
                      <a16:colId xmlns:a16="http://schemas.microsoft.com/office/drawing/2014/main" val="1253833568"/>
                    </a:ext>
                  </a:extLst>
                </a:gridCol>
                <a:gridCol w="715610">
                  <a:extLst>
                    <a:ext uri="{9D8B030D-6E8A-4147-A177-3AD203B41FA5}">
                      <a16:colId xmlns:a16="http://schemas.microsoft.com/office/drawing/2014/main" val="3267750628"/>
                    </a:ext>
                  </a:extLst>
                </a:gridCol>
                <a:gridCol w="1142965">
                  <a:extLst>
                    <a:ext uri="{9D8B030D-6E8A-4147-A177-3AD203B41FA5}">
                      <a16:colId xmlns:a16="http://schemas.microsoft.com/office/drawing/2014/main" val="214987625"/>
                    </a:ext>
                  </a:extLst>
                </a:gridCol>
                <a:gridCol w="1018328">
                  <a:extLst>
                    <a:ext uri="{9D8B030D-6E8A-4147-A177-3AD203B41FA5}">
                      <a16:colId xmlns:a16="http://schemas.microsoft.com/office/drawing/2014/main" val="2559669164"/>
                    </a:ext>
                  </a:extLst>
                </a:gridCol>
                <a:gridCol w="1191236">
                  <a:extLst>
                    <a:ext uri="{9D8B030D-6E8A-4147-A177-3AD203B41FA5}">
                      <a16:colId xmlns:a16="http://schemas.microsoft.com/office/drawing/2014/main" val="4044977171"/>
                    </a:ext>
                  </a:extLst>
                </a:gridCol>
              </a:tblGrid>
              <a:tr h="469254">
                <a:tc>
                  <a:txBody>
                    <a:bodyPr/>
                    <a:lstStyle/>
                    <a:p>
                      <a:pPr>
                        <a:lnSpc>
                          <a:spcPct val="115000"/>
                        </a:lnSpc>
                        <a:spcAft>
                          <a:spcPts val="0"/>
                        </a:spcAft>
                      </a:pPr>
                      <a:r>
                        <a:rPr lang="es-ES" sz="1600" dirty="0">
                          <a:effectLst/>
                        </a:rPr>
                        <a:t>Fecha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Muertos estimados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Casos estimados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Casos nuevos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Internados día previo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a:effectLst/>
                        </a:rPr>
                        <a:t>Ingresos</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a:effectLst/>
                        </a:rPr>
                        <a:t>Egresos</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a:effectLst/>
                        </a:rPr>
                        <a:t>Muertos/día</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Internados totales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Camas libres/déficit de camas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1586848400"/>
                  </a:ext>
                </a:extLst>
              </a:tr>
              <a:tr h="169008">
                <a:tc>
                  <a:txBody>
                    <a:bodyPr/>
                    <a:lstStyle/>
                    <a:p>
                      <a:pPr>
                        <a:lnSpc>
                          <a:spcPct val="115000"/>
                        </a:lnSpc>
                        <a:spcAft>
                          <a:spcPts val="0"/>
                        </a:spcAft>
                      </a:pPr>
                      <a:r>
                        <a:rPr lang="es-ES" sz="1300" dirty="0">
                          <a:effectLst/>
                        </a:rPr>
                        <a:t>27-mar</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17</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4.180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1148620451"/>
                  </a:ext>
                </a:extLst>
              </a:tr>
              <a:tr h="169008">
                <a:tc>
                  <a:txBody>
                    <a:bodyPr/>
                    <a:lstStyle/>
                    <a:p>
                      <a:pPr>
                        <a:lnSpc>
                          <a:spcPct val="115000"/>
                        </a:lnSpc>
                        <a:spcAft>
                          <a:spcPts val="0"/>
                        </a:spcAft>
                      </a:pPr>
                      <a:r>
                        <a:rPr lang="es-ES" sz="1300">
                          <a:effectLst/>
                        </a:rPr>
                        <a:t>28-mar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1.063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4.173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529223861"/>
                  </a:ext>
                </a:extLst>
              </a:tr>
              <a:tr h="169008">
                <a:tc>
                  <a:txBody>
                    <a:bodyPr/>
                    <a:lstStyle/>
                    <a:p>
                      <a:pPr>
                        <a:lnSpc>
                          <a:spcPct val="115000"/>
                        </a:lnSpc>
                        <a:spcAft>
                          <a:spcPts val="0"/>
                        </a:spcAft>
                      </a:pPr>
                      <a:r>
                        <a:rPr lang="es-ES" sz="1300">
                          <a:effectLst/>
                        </a:rPr>
                        <a:t>29-mar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1.275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213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4.167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518724339"/>
                  </a:ext>
                </a:extLst>
              </a:tr>
              <a:tr h="169008">
                <a:tc>
                  <a:txBody>
                    <a:bodyPr/>
                    <a:lstStyle/>
                    <a:p>
                      <a:pPr>
                        <a:lnSpc>
                          <a:spcPct val="115000"/>
                        </a:lnSpc>
                        <a:spcAft>
                          <a:spcPts val="0"/>
                        </a:spcAft>
                      </a:pPr>
                      <a:r>
                        <a:rPr lang="es-ES" sz="1300" dirty="0">
                          <a:effectLst/>
                        </a:rPr>
                        <a:t>30-mar</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1.488</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55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62</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4.160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686246775"/>
                  </a:ext>
                </a:extLst>
              </a:tr>
              <a:tr h="169008">
                <a:tc>
                  <a:txBody>
                    <a:bodyPr/>
                    <a:lstStyle/>
                    <a:p>
                      <a:pPr>
                        <a:lnSpc>
                          <a:spcPct val="115000"/>
                        </a:lnSpc>
                        <a:spcAft>
                          <a:spcPts val="0"/>
                        </a:spcAft>
                      </a:pPr>
                      <a:r>
                        <a:rPr lang="es-ES" sz="1300">
                          <a:effectLst/>
                        </a:rPr>
                        <a:t>31-mar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1.700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62</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4.154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226811994"/>
                  </a:ext>
                </a:extLst>
              </a:tr>
              <a:tr h="169008">
                <a:tc>
                  <a:txBody>
                    <a:bodyPr/>
                    <a:lstStyle/>
                    <a:p>
                      <a:pPr>
                        <a:lnSpc>
                          <a:spcPct val="115000"/>
                        </a:lnSpc>
                        <a:spcAft>
                          <a:spcPts val="0"/>
                        </a:spcAft>
                      </a:pPr>
                      <a:r>
                        <a:rPr lang="es-ES" sz="1300">
                          <a:effectLst/>
                        </a:rPr>
                        <a:t>01-abr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2.125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425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68</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4.141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612657761"/>
                  </a:ext>
                </a:extLst>
              </a:tr>
              <a:tr h="169008">
                <a:tc>
                  <a:txBody>
                    <a:bodyPr/>
                    <a:lstStyle/>
                    <a:p>
                      <a:pPr>
                        <a:lnSpc>
                          <a:spcPct val="115000"/>
                        </a:lnSpc>
                        <a:spcAft>
                          <a:spcPts val="0"/>
                        </a:spcAft>
                      </a:pPr>
                      <a:r>
                        <a:rPr lang="es-ES" sz="1300">
                          <a:effectLst/>
                        </a:rPr>
                        <a:t>02-abr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2.550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425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81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9</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94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4.129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1599530956"/>
                  </a:ext>
                </a:extLst>
              </a:tr>
              <a:tr h="169008">
                <a:tc>
                  <a:txBody>
                    <a:bodyPr/>
                    <a:lstStyle/>
                    <a:p>
                      <a:pPr>
                        <a:lnSpc>
                          <a:spcPct val="115000"/>
                        </a:lnSpc>
                        <a:spcAft>
                          <a:spcPts val="0"/>
                        </a:spcAft>
                      </a:pPr>
                      <a:r>
                        <a:rPr lang="es-ES" sz="1300">
                          <a:effectLst/>
                        </a:rPr>
                        <a:t>03-abr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2.975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425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94</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106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4.116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405823934"/>
                  </a:ext>
                </a:extLst>
              </a:tr>
              <a:tr h="169008">
                <a:tc>
                  <a:txBody>
                    <a:bodyPr/>
                    <a:lstStyle/>
                    <a:p>
                      <a:pPr>
                        <a:lnSpc>
                          <a:spcPct val="115000"/>
                        </a:lnSpc>
                        <a:spcAft>
                          <a:spcPts val="0"/>
                        </a:spcAft>
                      </a:pPr>
                      <a:r>
                        <a:rPr lang="es-ES" sz="1300">
                          <a:effectLst/>
                        </a:rPr>
                        <a:t>04-abr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3.400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425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106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4.103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633670672"/>
                  </a:ext>
                </a:extLst>
              </a:tr>
              <a:tr h="169008">
                <a:tc>
                  <a:txBody>
                    <a:bodyPr/>
                    <a:lstStyle/>
                    <a:p>
                      <a:pPr>
                        <a:lnSpc>
                          <a:spcPct val="115000"/>
                        </a:lnSpc>
                        <a:spcAft>
                          <a:spcPts val="0"/>
                        </a:spcAft>
                      </a:pPr>
                      <a:r>
                        <a:rPr lang="es-ES" sz="1300">
                          <a:effectLst/>
                        </a:rPr>
                        <a:t>05-abr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4.250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119</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43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17</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145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4.078</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199097511"/>
                  </a:ext>
                </a:extLst>
              </a:tr>
              <a:tr h="169008">
                <a:tc>
                  <a:txBody>
                    <a:bodyPr/>
                    <a:lstStyle/>
                    <a:p>
                      <a:pPr>
                        <a:lnSpc>
                          <a:spcPct val="115000"/>
                        </a:lnSpc>
                        <a:spcAft>
                          <a:spcPts val="0"/>
                        </a:spcAft>
                      </a:pPr>
                      <a:r>
                        <a:rPr lang="es-ES" sz="1300">
                          <a:effectLst/>
                        </a:rPr>
                        <a:t>06-abr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102</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5.100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145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17</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4.052</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199917989"/>
                  </a:ext>
                </a:extLst>
              </a:tr>
              <a:tr h="169008">
                <a:tc>
                  <a:txBody>
                    <a:bodyPr/>
                    <a:lstStyle/>
                    <a:p>
                      <a:pPr>
                        <a:lnSpc>
                          <a:spcPct val="115000"/>
                        </a:lnSpc>
                        <a:spcAft>
                          <a:spcPts val="0"/>
                        </a:spcAft>
                      </a:pPr>
                      <a:r>
                        <a:rPr lang="es-ES" sz="1300">
                          <a:effectLst/>
                        </a:rPr>
                        <a:t>07-abr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5.950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170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196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4.027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810680856"/>
                  </a:ext>
                </a:extLst>
              </a:tr>
              <a:tr h="169008">
                <a:tc>
                  <a:txBody>
                    <a:bodyPr/>
                    <a:lstStyle/>
                    <a:p>
                      <a:pPr>
                        <a:lnSpc>
                          <a:spcPct val="115000"/>
                        </a:lnSpc>
                        <a:spcAft>
                          <a:spcPts val="0"/>
                        </a:spcAft>
                      </a:pPr>
                      <a:r>
                        <a:rPr lang="es-ES" sz="1300">
                          <a:effectLst/>
                        </a:rPr>
                        <a:t>08-abr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136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196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43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4.001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878605255"/>
                  </a:ext>
                </a:extLst>
              </a:tr>
              <a:tr h="169008">
                <a:tc>
                  <a:txBody>
                    <a:bodyPr/>
                    <a:lstStyle/>
                    <a:p>
                      <a:pPr>
                        <a:lnSpc>
                          <a:spcPct val="115000"/>
                        </a:lnSpc>
                        <a:spcAft>
                          <a:spcPts val="0"/>
                        </a:spcAft>
                      </a:pPr>
                      <a:r>
                        <a:rPr lang="es-ES" sz="1300">
                          <a:effectLst/>
                        </a:rPr>
                        <a:t>09-abr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85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272</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3.950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140487350"/>
                  </a:ext>
                </a:extLst>
              </a:tr>
              <a:tr h="169008">
                <a:tc>
                  <a:txBody>
                    <a:bodyPr/>
                    <a:lstStyle/>
                    <a:p>
                      <a:pPr>
                        <a:lnSpc>
                          <a:spcPct val="115000"/>
                        </a:lnSpc>
                        <a:spcAft>
                          <a:spcPts val="0"/>
                        </a:spcAft>
                      </a:pPr>
                      <a:r>
                        <a:rPr lang="es-ES" sz="1300">
                          <a:effectLst/>
                        </a:rPr>
                        <a:t>10-abr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204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10.200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272</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85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323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3.899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2204594654"/>
                  </a:ext>
                </a:extLst>
              </a:tr>
              <a:tr h="169008">
                <a:tc>
                  <a:txBody>
                    <a:bodyPr/>
                    <a:lstStyle/>
                    <a:p>
                      <a:pPr>
                        <a:lnSpc>
                          <a:spcPct val="115000"/>
                        </a:lnSpc>
                        <a:spcAft>
                          <a:spcPts val="0"/>
                        </a:spcAft>
                      </a:pPr>
                      <a:r>
                        <a:rPr lang="es-ES" sz="1300">
                          <a:effectLst/>
                        </a:rPr>
                        <a:t>11-abr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238</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11.900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1.700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323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43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366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3.857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681348720"/>
                  </a:ext>
                </a:extLst>
              </a:tr>
              <a:tr h="169008">
                <a:tc>
                  <a:txBody>
                    <a:bodyPr/>
                    <a:lstStyle/>
                    <a:p>
                      <a:pPr>
                        <a:lnSpc>
                          <a:spcPct val="115000"/>
                        </a:lnSpc>
                        <a:spcAft>
                          <a:spcPts val="0"/>
                        </a:spcAft>
                      </a:pPr>
                      <a:r>
                        <a:rPr lang="es-ES" sz="1300">
                          <a:effectLst/>
                        </a:rPr>
                        <a:t>12-abr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272</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13.600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366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85</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3.806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2681051498"/>
                  </a:ext>
                </a:extLst>
              </a:tr>
              <a:tr h="169008">
                <a:tc>
                  <a:txBody>
                    <a:bodyPr/>
                    <a:lstStyle/>
                    <a:p>
                      <a:pPr>
                        <a:lnSpc>
                          <a:spcPct val="115000"/>
                        </a:lnSpc>
                        <a:spcAft>
                          <a:spcPts val="0"/>
                        </a:spcAft>
                      </a:pPr>
                      <a:r>
                        <a:rPr lang="es-ES" sz="1300">
                          <a:effectLst/>
                        </a:rPr>
                        <a:t>13-abr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417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68</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519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3.704</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580852794"/>
                  </a:ext>
                </a:extLst>
              </a:tr>
              <a:tr h="169008">
                <a:tc>
                  <a:txBody>
                    <a:bodyPr/>
                    <a:lstStyle/>
                    <a:p>
                      <a:pPr>
                        <a:lnSpc>
                          <a:spcPct val="115000"/>
                        </a:lnSpc>
                        <a:spcAft>
                          <a:spcPts val="0"/>
                        </a:spcAft>
                      </a:pPr>
                      <a:r>
                        <a:rPr lang="es-ES" sz="1300">
                          <a:effectLst/>
                        </a:rPr>
                        <a:t>14-abr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408</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20.400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3.400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519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621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3.602</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4008733"/>
                  </a:ext>
                </a:extLst>
              </a:tr>
              <a:tr h="169008">
                <a:tc>
                  <a:txBody>
                    <a:bodyPr/>
                    <a:lstStyle/>
                    <a:p>
                      <a:pPr>
                        <a:lnSpc>
                          <a:spcPct val="115000"/>
                        </a:lnSpc>
                        <a:spcAft>
                          <a:spcPts val="0"/>
                        </a:spcAft>
                      </a:pPr>
                      <a:r>
                        <a:rPr lang="es-ES" sz="1300">
                          <a:effectLst/>
                        </a:rPr>
                        <a:t>15-abr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476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23.800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3.400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170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68</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723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3.500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2913920355"/>
                  </a:ext>
                </a:extLst>
              </a:tr>
              <a:tr h="169008">
                <a:tc>
                  <a:txBody>
                    <a:bodyPr/>
                    <a:lstStyle/>
                    <a:p>
                      <a:pPr>
                        <a:lnSpc>
                          <a:spcPct val="115000"/>
                        </a:lnSpc>
                        <a:spcAft>
                          <a:spcPts val="0"/>
                        </a:spcAft>
                      </a:pPr>
                      <a:r>
                        <a:rPr lang="es-ES" sz="1300">
                          <a:effectLst/>
                        </a:rPr>
                        <a:t>16-abr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544</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27.200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723</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170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825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3.398</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2986537866"/>
                  </a:ext>
                </a:extLst>
              </a:tr>
              <a:tr h="169008">
                <a:tc>
                  <a:txBody>
                    <a:bodyPr/>
                    <a:lstStyle/>
                    <a:p>
                      <a:pPr>
                        <a:lnSpc>
                          <a:spcPct val="115000"/>
                        </a:lnSpc>
                        <a:spcAft>
                          <a:spcPts val="0"/>
                        </a:spcAft>
                      </a:pPr>
                      <a:r>
                        <a:rPr lang="es-ES" sz="1300">
                          <a:effectLst/>
                        </a:rPr>
                        <a:t>17-abr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34.000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825</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340</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136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1.029</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3.194</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384468395"/>
                  </a:ext>
                </a:extLst>
              </a:tr>
              <a:tr h="169008">
                <a:tc>
                  <a:txBody>
                    <a:bodyPr/>
                    <a:lstStyle/>
                    <a:p>
                      <a:pPr>
                        <a:lnSpc>
                          <a:spcPct val="115000"/>
                        </a:lnSpc>
                        <a:spcAft>
                          <a:spcPts val="0"/>
                        </a:spcAft>
                      </a:pPr>
                      <a:r>
                        <a:rPr lang="es-ES" sz="1300">
                          <a:effectLst/>
                        </a:rPr>
                        <a:t>18-abr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816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40.800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1.029</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136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1.233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2.990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1954944413"/>
                  </a:ext>
                </a:extLst>
              </a:tr>
              <a:tr h="169008">
                <a:tc>
                  <a:txBody>
                    <a:bodyPr/>
                    <a:lstStyle/>
                    <a:p>
                      <a:pPr>
                        <a:lnSpc>
                          <a:spcPct val="115000"/>
                        </a:lnSpc>
                        <a:spcAft>
                          <a:spcPts val="0"/>
                        </a:spcAft>
                      </a:pPr>
                      <a:r>
                        <a:rPr lang="es-ES" sz="1300">
                          <a:effectLst/>
                        </a:rPr>
                        <a:t>19-abr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952</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47.600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1.233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21</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136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1.437</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2.786</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1988091790"/>
                  </a:ext>
                </a:extLst>
              </a:tr>
              <a:tr h="169008">
                <a:tc>
                  <a:txBody>
                    <a:bodyPr/>
                    <a:lstStyle/>
                    <a:p>
                      <a:pPr>
                        <a:lnSpc>
                          <a:spcPct val="115000"/>
                        </a:lnSpc>
                        <a:spcAft>
                          <a:spcPts val="0"/>
                        </a:spcAft>
                      </a:pPr>
                      <a:r>
                        <a:rPr lang="es-ES" sz="1300">
                          <a:effectLst/>
                        </a:rPr>
                        <a:t>20-abr</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1.088</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54.400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6.800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1.437</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340</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43</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a:effectLst/>
                        </a:rPr>
                        <a:t>136</a:t>
                      </a:r>
                      <a:endParaRPr lang="es-ES" sz="13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1.641</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gn="r">
                        <a:lnSpc>
                          <a:spcPct val="115000"/>
                        </a:lnSpc>
                        <a:spcAft>
                          <a:spcPts val="0"/>
                        </a:spcAft>
                      </a:pPr>
                      <a:r>
                        <a:rPr lang="es-ES" sz="1300" dirty="0">
                          <a:effectLst/>
                        </a:rPr>
                        <a:t>2.582</a:t>
                      </a: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34377515"/>
                  </a:ext>
                </a:extLst>
              </a:tr>
            </a:tbl>
          </a:graphicData>
        </a:graphic>
      </p:graphicFrame>
      <p:sp>
        <p:nvSpPr>
          <p:cNvPr id="5" name="Título 1">
            <a:extLst>
              <a:ext uri="{FF2B5EF4-FFF2-40B4-BE49-F238E27FC236}">
                <a16:creationId xmlns:a16="http://schemas.microsoft.com/office/drawing/2014/main" id="{E2C4478A-5F0E-46D2-964F-998ABF84ACD6}"/>
              </a:ext>
            </a:extLst>
          </p:cNvPr>
          <p:cNvSpPr>
            <a:spLocks noGrp="1"/>
          </p:cNvSpPr>
          <p:nvPr>
            <p:ph type="title"/>
          </p:nvPr>
        </p:nvSpPr>
        <p:spPr>
          <a:xfrm>
            <a:off x="838200" y="-85045"/>
            <a:ext cx="10515600" cy="1325563"/>
          </a:xfrm>
        </p:spPr>
        <p:txBody>
          <a:bodyPr/>
          <a:lstStyle/>
          <a:p>
            <a:r>
              <a:rPr lang="es-ES" dirty="0"/>
              <a:t>Estrategias sanitarias y alternativas a futuro</a:t>
            </a:r>
            <a:br>
              <a:rPr lang="es-ES" dirty="0"/>
            </a:br>
            <a:endParaRPr lang="en-US" dirty="0"/>
          </a:p>
        </p:txBody>
      </p:sp>
    </p:spTree>
    <p:extLst>
      <p:ext uri="{BB962C8B-B14F-4D97-AF65-F5344CB8AC3E}">
        <p14:creationId xmlns:p14="http://schemas.microsoft.com/office/powerpoint/2010/main" val="1481059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5A4B88DE-966E-46F7-9AA3-893FFFA7BB95}"/>
              </a:ext>
            </a:extLst>
          </p:cNvPr>
          <p:cNvGraphicFramePr>
            <a:graphicFrameLocks noGrp="1"/>
          </p:cNvGraphicFramePr>
          <p:nvPr>
            <p:ph idx="1"/>
            <p:extLst>
              <p:ext uri="{D42A27DB-BD31-4B8C-83A1-F6EECF244321}">
                <p14:modId xmlns:p14="http://schemas.microsoft.com/office/powerpoint/2010/main" val="1785381532"/>
              </p:ext>
            </p:extLst>
          </p:nvPr>
        </p:nvGraphicFramePr>
        <p:xfrm>
          <a:off x="838200" y="591730"/>
          <a:ext cx="9790650" cy="6185738"/>
        </p:xfrm>
        <a:graphic>
          <a:graphicData uri="http://schemas.openxmlformats.org/drawingml/2006/table">
            <a:tbl>
              <a:tblPr firstRow="1" firstCol="1" bandRow="1">
                <a:tableStyleId>{5C22544A-7EE6-4342-B048-85BDC9FD1C3A}</a:tableStyleId>
              </a:tblPr>
              <a:tblGrid>
                <a:gridCol w="682971">
                  <a:extLst>
                    <a:ext uri="{9D8B030D-6E8A-4147-A177-3AD203B41FA5}">
                      <a16:colId xmlns:a16="http://schemas.microsoft.com/office/drawing/2014/main" val="928231319"/>
                    </a:ext>
                  </a:extLst>
                </a:gridCol>
                <a:gridCol w="995526">
                  <a:extLst>
                    <a:ext uri="{9D8B030D-6E8A-4147-A177-3AD203B41FA5}">
                      <a16:colId xmlns:a16="http://schemas.microsoft.com/office/drawing/2014/main" val="324926481"/>
                    </a:ext>
                  </a:extLst>
                </a:gridCol>
                <a:gridCol w="914400">
                  <a:extLst>
                    <a:ext uri="{9D8B030D-6E8A-4147-A177-3AD203B41FA5}">
                      <a16:colId xmlns:a16="http://schemas.microsoft.com/office/drawing/2014/main" val="1298390530"/>
                    </a:ext>
                  </a:extLst>
                </a:gridCol>
                <a:gridCol w="1090568">
                  <a:extLst>
                    <a:ext uri="{9D8B030D-6E8A-4147-A177-3AD203B41FA5}">
                      <a16:colId xmlns:a16="http://schemas.microsoft.com/office/drawing/2014/main" val="65332316"/>
                    </a:ext>
                  </a:extLst>
                </a:gridCol>
                <a:gridCol w="1258349">
                  <a:extLst>
                    <a:ext uri="{9D8B030D-6E8A-4147-A177-3AD203B41FA5}">
                      <a16:colId xmlns:a16="http://schemas.microsoft.com/office/drawing/2014/main" val="3849535011"/>
                    </a:ext>
                  </a:extLst>
                </a:gridCol>
                <a:gridCol w="780697">
                  <a:extLst>
                    <a:ext uri="{9D8B030D-6E8A-4147-A177-3AD203B41FA5}">
                      <a16:colId xmlns:a16="http://schemas.microsoft.com/office/drawing/2014/main" val="1253833568"/>
                    </a:ext>
                  </a:extLst>
                </a:gridCol>
                <a:gridCol w="715610">
                  <a:extLst>
                    <a:ext uri="{9D8B030D-6E8A-4147-A177-3AD203B41FA5}">
                      <a16:colId xmlns:a16="http://schemas.microsoft.com/office/drawing/2014/main" val="3267750628"/>
                    </a:ext>
                  </a:extLst>
                </a:gridCol>
                <a:gridCol w="1142965">
                  <a:extLst>
                    <a:ext uri="{9D8B030D-6E8A-4147-A177-3AD203B41FA5}">
                      <a16:colId xmlns:a16="http://schemas.microsoft.com/office/drawing/2014/main" val="214987625"/>
                    </a:ext>
                  </a:extLst>
                </a:gridCol>
                <a:gridCol w="1018328">
                  <a:extLst>
                    <a:ext uri="{9D8B030D-6E8A-4147-A177-3AD203B41FA5}">
                      <a16:colId xmlns:a16="http://schemas.microsoft.com/office/drawing/2014/main" val="2559669164"/>
                    </a:ext>
                  </a:extLst>
                </a:gridCol>
                <a:gridCol w="1191236">
                  <a:extLst>
                    <a:ext uri="{9D8B030D-6E8A-4147-A177-3AD203B41FA5}">
                      <a16:colId xmlns:a16="http://schemas.microsoft.com/office/drawing/2014/main" val="4044977171"/>
                    </a:ext>
                  </a:extLst>
                </a:gridCol>
              </a:tblGrid>
              <a:tr h="469254">
                <a:tc>
                  <a:txBody>
                    <a:bodyPr/>
                    <a:lstStyle/>
                    <a:p>
                      <a:pPr>
                        <a:lnSpc>
                          <a:spcPct val="115000"/>
                        </a:lnSpc>
                        <a:spcAft>
                          <a:spcPts val="0"/>
                        </a:spcAft>
                      </a:pPr>
                      <a:r>
                        <a:rPr lang="es-ES" sz="1600" dirty="0">
                          <a:effectLst/>
                        </a:rPr>
                        <a:t>Fecha</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Muertos estimados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Casos estimados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Casos nuevos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Internados día previo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a:effectLst/>
                        </a:rPr>
                        <a:t>Ingresos</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a:effectLst/>
                        </a:rPr>
                        <a:t>Egresos</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a:effectLst/>
                        </a:rPr>
                        <a:t>Muertos/día</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Internados totales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tc>
                  <a:txBody>
                    <a:bodyPr/>
                    <a:lstStyle/>
                    <a:p>
                      <a:pPr>
                        <a:lnSpc>
                          <a:spcPct val="115000"/>
                        </a:lnSpc>
                        <a:spcAft>
                          <a:spcPts val="0"/>
                        </a:spcAft>
                      </a:pPr>
                      <a:r>
                        <a:rPr lang="es-ES" sz="1600" dirty="0">
                          <a:effectLst/>
                        </a:rPr>
                        <a:t>Camas libres/déficit de camas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5254" marR="15254" marT="0" marB="0"/>
                </a:tc>
                <a:extLst>
                  <a:ext uri="{0D108BD9-81ED-4DB2-BD59-A6C34878D82A}">
                    <a16:rowId xmlns:a16="http://schemas.microsoft.com/office/drawing/2014/main" val="1586848400"/>
                  </a:ext>
                </a:extLst>
              </a:tr>
              <a:tr h="169008">
                <a:tc>
                  <a:txBody>
                    <a:bodyPr/>
                    <a:lstStyle/>
                    <a:p>
                      <a:pP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21-abr</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68.000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1.641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2.049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2.174</a:t>
                      </a:r>
                    </a:p>
                  </a:txBody>
                  <a:tcPr marL="68580" marR="68580" marT="0" marB="0"/>
                </a:tc>
                <a:extLst>
                  <a:ext uri="{0D108BD9-81ED-4DB2-BD59-A6C34878D82A}">
                    <a16:rowId xmlns:a16="http://schemas.microsoft.com/office/drawing/2014/main" val="1148620451"/>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22-abr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1.632</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81.600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2.049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2.457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1.766</a:t>
                      </a:r>
                    </a:p>
                  </a:txBody>
                  <a:tcPr marL="68580" marR="68580" marT="0" marB="0"/>
                </a:tc>
                <a:extLst>
                  <a:ext uri="{0D108BD9-81ED-4DB2-BD59-A6C34878D82A}">
                    <a16:rowId xmlns:a16="http://schemas.microsoft.com/office/drawing/2014/main" val="529223861"/>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23-abr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1.904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95.200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13.600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2.457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2.865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1.358</a:t>
                      </a:r>
                    </a:p>
                  </a:txBody>
                  <a:tcPr marL="68580" marR="68580" marT="0" marB="0"/>
                </a:tc>
                <a:extLst>
                  <a:ext uri="{0D108BD9-81ED-4DB2-BD59-A6C34878D82A}">
                    <a16:rowId xmlns:a16="http://schemas.microsoft.com/office/drawing/2014/main" val="3518724339"/>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24-abr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13.600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2.865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3.273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950</a:t>
                      </a:r>
                    </a:p>
                  </a:txBody>
                  <a:tcPr marL="68580" marR="68580" marT="0" marB="0"/>
                </a:tc>
                <a:extLst>
                  <a:ext uri="{0D108BD9-81ED-4DB2-BD59-A6C34878D82A}">
                    <a16:rowId xmlns:a16="http://schemas.microsoft.com/office/drawing/2014/main" val="686246775"/>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25-abr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3.273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4.089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134</a:t>
                      </a:r>
                    </a:p>
                  </a:txBody>
                  <a:tcPr marL="68580" marR="68580" marT="0" marB="0"/>
                </a:tc>
                <a:extLst>
                  <a:ext uri="{0D108BD9-81ED-4DB2-BD59-A6C34878D82A}">
                    <a16:rowId xmlns:a16="http://schemas.microsoft.com/office/drawing/2014/main" val="3226811994"/>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26-abr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3.264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163.200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4.089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4.905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-683</a:t>
                      </a:r>
                    </a:p>
                  </a:txBody>
                  <a:tcPr marL="68580" marR="68580" marT="0" marB="0"/>
                </a:tc>
                <a:extLst>
                  <a:ext uri="{0D108BD9-81ED-4DB2-BD59-A6C34878D82A}">
                    <a16:rowId xmlns:a16="http://schemas.microsoft.com/office/drawing/2014/main" val="612657761"/>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3.808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190.400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4.905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5.721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-1.499</a:t>
                      </a:r>
                    </a:p>
                  </a:txBody>
                  <a:tcPr marL="68580" marR="68580" marT="0" marB="0"/>
                </a:tc>
                <a:extLst>
                  <a:ext uri="{0D108BD9-81ED-4DB2-BD59-A6C34878D82A}">
                    <a16:rowId xmlns:a16="http://schemas.microsoft.com/office/drawing/2014/main" val="1599530956"/>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28-abr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5.721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6.537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-2.315</a:t>
                      </a:r>
                    </a:p>
                  </a:txBody>
                  <a:tcPr marL="68580" marR="68580" marT="0" marB="0"/>
                </a:tc>
                <a:extLst>
                  <a:ext uri="{0D108BD9-81ED-4DB2-BD59-A6C34878D82A}">
                    <a16:rowId xmlns:a16="http://schemas.microsoft.com/office/drawing/2014/main" val="3405823934"/>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29-abr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6.537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8.169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-3.947</a:t>
                      </a:r>
                    </a:p>
                  </a:txBody>
                  <a:tcPr marL="68580" marR="68580" marT="0" marB="0"/>
                </a:tc>
                <a:extLst>
                  <a:ext uri="{0D108BD9-81ED-4DB2-BD59-A6C34878D82A}">
                    <a16:rowId xmlns:a16="http://schemas.microsoft.com/office/drawing/2014/main" val="633670672"/>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30-abr</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6.528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326.400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8.169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9.801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-5.579</a:t>
                      </a:r>
                    </a:p>
                  </a:txBody>
                  <a:tcPr marL="68580" marR="68580" marT="0" marB="0"/>
                </a:tc>
                <a:extLst>
                  <a:ext uri="{0D108BD9-81ED-4DB2-BD59-A6C34878D82A}">
                    <a16:rowId xmlns:a16="http://schemas.microsoft.com/office/drawing/2014/main" val="3199097511"/>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01-may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7.616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380.800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9.801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11.433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-7.211</a:t>
                      </a:r>
                    </a:p>
                  </a:txBody>
                  <a:tcPr marL="68580" marR="68580" marT="0" marB="0"/>
                </a:tc>
                <a:extLst>
                  <a:ext uri="{0D108BD9-81ED-4DB2-BD59-A6C34878D82A}">
                    <a16:rowId xmlns:a16="http://schemas.microsoft.com/office/drawing/2014/main" val="3199917989"/>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02-may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8.704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11.433</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2.720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13.065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-8.843</a:t>
                      </a:r>
                    </a:p>
                  </a:txBody>
                  <a:tcPr marL="68580" marR="68580" marT="0" marB="0"/>
                </a:tc>
                <a:extLst>
                  <a:ext uri="{0D108BD9-81ED-4DB2-BD59-A6C34878D82A}">
                    <a16:rowId xmlns:a16="http://schemas.microsoft.com/office/drawing/2014/main" val="3810680856"/>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03-may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13.065</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5.440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16.329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-12.107</a:t>
                      </a:r>
                    </a:p>
                  </a:txBody>
                  <a:tcPr marL="68580" marR="68580" marT="0" marB="0"/>
                </a:tc>
                <a:extLst>
                  <a:ext uri="{0D108BD9-81ED-4DB2-BD59-A6C34878D82A}">
                    <a16:rowId xmlns:a16="http://schemas.microsoft.com/office/drawing/2014/main" val="878605255"/>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04-may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13.056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652.800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16.329</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5.440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19.593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-15.371</a:t>
                      </a:r>
                    </a:p>
                  </a:txBody>
                  <a:tcPr marL="68580" marR="68580" marT="0" marB="0"/>
                </a:tc>
                <a:extLst>
                  <a:ext uri="{0D108BD9-81ED-4DB2-BD59-A6C34878D82A}">
                    <a16:rowId xmlns:a16="http://schemas.microsoft.com/office/drawing/2014/main" val="140487350"/>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05-may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15.232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761.600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19.593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22.857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-18.635</a:t>
                      </a:r>
                    </a:p>
                  </a:txBody>
                  <a:tcPr marL="68580" marR="68580" marT="0" marB="0"/>
                </a:tc>
                <a:extLst>
                  <a:ext uri="{0D108BD9-81ED-4DB2-BD59-A6C34878D82A}">
                    <a16:rowId xmlns:a16="http://schemas.microsoft.com/office/drawing/2014/main" val="2204594654"/>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06-may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17.408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870.400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22.857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5.440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26.121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-21.899</a:t>
                      </a:r>
                    </a:p>
                  </a:txBody>
                  <a:tcPr marL="68580" marR="68580" marT="0" marB="0"/>
                </a:tc>
                <a:extLst>
                  <a:ext uri="{0D108BD9-81ED-4DB2-BD59-A6C34878D82A}">
                    <a16:rowId xmlns:a16="http://schemas.microsoft.com/office/drawing/2014/main" val="681348720"/>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07-may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26.121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32.649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-28.427</a:t>
                      </a:r>
                    </a:p>
                  </a:txBody>
                  <a:tcPr marL="68580" marR="68580" marT="0" marB="0"/>
                </a:tc>
                <a:extLst>
                  <a:ext uri="{0D108BD9-81ED-4DB2-BD59-A6C34878D82A}">
                    <a16:rowId xmlns:a16="http://schemas.microsoft.com/office/drawing/2014/main" val="2681051498"/>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08-may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26.112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1.305.600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32.649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39.177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-34.955</a:t>
                      </a:r>
                    </a:p>
                  </a:txBody>
                  <a:tcPr marL="68580" marR="68580" marT="0" marB="0"/>
                </a:tc>
                <a:extLst>
                  <a:ext uri="{0D108BD9-81ED-4DB2-BD59-A6C34878D82A}">
                    <a16:rowId xmlns:a16="http://schemas.microsoft.com/office/drawing/2014/main" val="580852794"/>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09-may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30.464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1.523.200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39.177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45.705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-41.483</a:t>
                      </a:r>
                    </a:p>
                  </a:txBody>
                  <a:tcPr marL="68580" marR="68580" marT="0" marB="0"/>
                </a:tc>
                <a:extLst>
                  <a:ext uri="{0D108BD9-81ED-4DB2-BD59-A6C34878D82A}">
                    <a16:rowId xmlns:a16="http://schemas.microsoft.com/office/drawing/2014/main" val="4008733"/>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34.816</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1.740.800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45.705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10.880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4.352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52.233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-48.011</a:t>
                      </a:r>
                    </a:p>
                  </a:txBody>
                  <a:tcPr marL="68580" marR="68580" marT="0" marB="0"/>
                </a:tc>
                <a:extLst>
                  <a:ext uri="{0D108BD9-81ED-4DB2-BD59-A6C34878D82A}">
                    <a16:rowId xmlns:a16="http://schemas.microsoft.com/office/drawing/2014/main" val="2913920355"/>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11-may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52.233</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8.704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65.289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-61.067</a:t>
                      </a:r>
                    </a:p>
                  </a:txBody>
                  <a:tcPr marL="68580" marR="68580" marT="0" marB="0"/>
                </a:tc>
                <a:extLst>
                  <a:ext uri="{0D108BD9-81ED-4DB2-BD59-A6C34878D82A}">
                    <a16:rowId xmlns:a16="http://schemas.microsoft.com/office/drawing/2014/main" val="2986537866"/>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12-may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52.224</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2.611.200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65.289</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8.704</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78.345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-74.123</a:t>
                      </a:r>
                    </a:p>
                  </a:txBody>
                  <a:tcPr marL="68580" marR="68580" marT="0" marB="0"/>
                </a:tc>
                <a:extLst>
                  <a:ext uri="{0D108BD9-81ED-4DB2-BD59-A6C34878D82A}">
                    <a16:rowId xmlns:a16="http://schemas.microsoft.com/office/drawing/2014/main" val="3384468395"/>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60.928</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3.046.400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78.345</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1.360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8.704</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91.401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-87.179</a:t>
                      </a:r>
                    </a:p>
                  </a:txBody>
                  <a:tcPr marL="68580" marR="68580" marT="0" marB="0"/>
                </a:tc>
                <a:extLst>
                  <a:ext uri="{0D108BD9-81ED-4DB2-BD59-A6C34878D82A}">
                    <a16:rowId xmlns:a16="http://schemas.microsoft.com/office/drawing/2014/main" val="1954944413"/>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14-may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69.632</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3.481.600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91.401</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21.760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8.704</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104.457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-100.235</a:t>
                      </a:r>
                    </a:p>
                  </a:txBody>
                  <a:tcPr marL="68580" marR="68580" marT="0" marB="0"/>
                </a:tc>
                <a:extLst>
                  <a:ext uri="{0D108BD9-81ED-4DB2-BD59-A6C34878D82A}">
                    <a16:rowId xmlns:a16="http://schemas.microsoft.com/office/drawing/2014/main" val="1988091790"/>
                  </a:ext>
                </a:extLst>
              </a:tr>
              <a:tr h="169008">
                <a:tc>
                  <a:txBody>
                    <a:bodyPr/>
                    <a:lstStyle/>
                    <a:p>
                      <a:pP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15-may</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87.040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870.400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104.457</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43.520</a:t>
                      </a:r>
                    </a:p>
                  </a:txBody>
                  <a:tcPr marL="68580" marR="68580" marT="0" marB="0"/>
                </a:tc>
                <a:tc>
                  <a:txBody>
                    <a:bodyPr/>
                    <a:lstStyle/>
                    <a:p>
                      <a:pPr algn="r">
                        <a:lnSpc>
                          <a:spcPct val="115000"/>
                        </a:lnSpc>
                        <a:spcAft>
                          <a:spcPts val="0"/>
                        </a:spcAft>
                      </a:pPr>
                      <a:r>
                        <a:rPr lang="es-ES" sz="1300">
                          <a:effectLst/>
                          <a:latin typeface="Calibri" panose="020F0502020204030204" pitchFamily="34" charset="0"/>
                          <a:ea typeface="Calibri" panose="020F0502020204030204" pitchFamily="34" charset="0"/>
                          <a:cs typeface="Times New Roman" panose="02020603050405020304" pitchFamily="18" charset="0"/>
                        </a:rPr>
                        <a:t>2.720</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17.408</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130.569</a:t>
                      </a:r>
                    </a:p>
                  </a:txBody>
                  <a:tcPr marL="68580" marR="68580" marT="0" marB="0"/>
                </a:tc>
                <a:tc>
                  <a:txBody>
                    <a:bodyPr/>
                    <a:lstStyle/>
                    <a:p>
                      <a:pPr algn="r">
                        <a:lnSpc>
                          <a:spcPct val="115000"/>
                        </a:lnSpc>
                        <a:spcAft>
                          <a:spcPts val="0"/>
                        </a:spcAft>
                      </a:pPr>
                      <a:r>
                        <a:rPr lang="es-ES" sz="1300" dirty="0">
                          <a:effectLst/>
                          <a:latin typeface="Calibri" panose="020F0502020204030204" pitchFamily="34" charset="0"/>
                          <a:ea typeface="Calibri" panose="020F0502020204030204" pitchFamily="34" charset="0"/>
                          <a:cs typeface="Times New Roman" panose="02020603050405020304" pitchFamily="18" charset="0"/>
                        </a:rPr>
                        <a:t>-126.347</a:t>
                      </a:r>
                    </a:p>
                  </a:txBody>
                  <a:tcPr marL="68580" marR="68580" marT="0" marB="0"/>
                </a:tc>
                <a:extLst>
                  <a:ext uri="{0D108BD9-81ED-4DB2-BD59-A6C34878D82A}">
                    <a16:rowId xmlns:a16="http://schemas.microsoft.com/office/drawing/2014/main" val="34377515"/>
                  </a:ext>
                </a:extLst>
              </a:tr>
            </a:tbl>
          </a:graphicData>
        </a:graphic>
      </p:graphicFrame>
      <p:sp>
        <p:nvSpPr>
          <p:cNvPr id="3" name="Título 1">
            <a:extLst>
              <a:ext uri="{FF2B5EF4-FFF2-40B4-BE49-F238E27FC236}">
                <a16:creationId xmlns:a16="http://schemas.microsoft.com/office/drawing/2014/main" id="{6EEB96FF-FDE2-439A-B3D1-1C96037B2AC4}"/>
              </a:ext>
            </a:extLst>
          </p:cNvPr>
          <p:cNvSpPr>
            <a:spLocks noGrp="1"/>
          </p:cNvSpPr>
          <p:nvPr>
            <p:ph type="title"/>
          </p:nvPr>
        </p:nvSpPr>
        <p:spPr>
          <a:xfrm>
            <a:off x="838200" y="-85038"/>
            <a:ext cx="10515600" cy="1325563"/>
          </a:xfrm>
        </p:spPr>
        <p:txBody>
          <a:bodyPr/>
          <a:lstStyle/>
          <a:p>
            <a:r>
              <a:rPr lang="es-ES" dirty="0"/>
              <a:t>Estrategias sanitarias y alternativas a futuro</a:t>
            </a:r>
            <a:br>
              <a:rPr lang="es-ES" dirty="0"/>
            </a:br>
            <a:endParaRPr lang="en-US" dirty="0"/>
          </a:p>
        </p:txBody>
      </p:sp>
    </p:spTree>
    <p:extLst>
      <p:ext uri="{BB962C8B-B14F-4D97-AF65-F5344CB8AC3E}">
        <p14:creationId xmlns:p14="http://schemas.microsoft.com/office/powerpoint/2010/main" val="79446970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1770</Words>
  <Application>Microsoft Office PowerPoint</Application>
  <PresentationFormat>Panorámica</PresentationFormat>
  <Paragraphs>870</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Calibri</vt:lpstr>
      <vt:lpstr>Calibri Light</vt:lpstr>
      <vt:lpstr>Tema de Office</vt:lpstr>
      <vt:lpstr>"Situación actual respecto al Covid-19 en números concretos”.</vt:lpstr>
      <vt:lpstr>Temario</vt:lpstr>
      <vt:lpstr>Situación Covid-19</vt:lpstr>
      <vt:lpstr>Situación Covid-19 </vt:lpstr>
      <vt:lpstr>Recursos contra el COVID-19 </vt:lpstr>
      <vt:lpstr>Recursos contra el COVID-19</vt:lpstr>
      <vt:lpstr>Recursos contra el COVID-19</vt:lpstr>
      <vt:lpstr>Recursos contra el COVID-19</vt:lpstr>
      <vt:lpstr>Estrategias sanitarias y alternativas a futuro </vt:lpstr>
      <vt:lpstr>Estrategias sanitarias y alternativas a futuro Esteban Lifschitz ¿Qué hubiera pasado sin cuarentena?</vt:lpstr>
      <vt:lpstr>Presentación de PowerPoint</vt:lpstr>
      <vt:lpstr>Estrategias sanitarias y alternativas a futuro </vt:lpstr>
      <vt:lpstr>Estrategias sanitarias y alternativas a futuro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"Situación actual respecto al Covid-19 en números concretos”.</dc:title>
  <dc:creator>GOLDMAN ARIEL MARIO</dc:creator>
  <cp:lastModifiedBy>GOLDMAN ARIEL MARIO</cp:lastModifiedBy>
  <cp:revision>23</cp:revision>
  <dcterms:created xsi:type="dcterms:W3CDTF">2020-04-21T17:10:27Z</dcterms:created>
  <dcterms:modified xsi:type="dcterms:W3CDTF">2020-04-29T21:34:39Z</dcterms:modified>
</cp:coreProperties>
</file>