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0A42"/>
    <a:srgbClr val="FF0066"/>
    <a:srgbClr val="DE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11E60-F70C-4591-B745-1B3984D12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94E598-E5BB-48AF-880F-94DF5BF96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CB8B19-DAD6-4E8F-98EA-D7C9D67A9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2C886C-C867-4DDA-9A6E-79C18812D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B68D0D-27D3-46A2-877D-F74ADDDD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6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DE83C-E22A-4230-9798-73BFEA07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B80B9B-29DC-498F-942E-7266F549F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B55FEE-36B5-48F5-A006-7B0DD063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F1088E-5745-4776-A729-67E938766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D0B007-0529-4D0C-A0DE-57A47CD7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50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33CC7-CFED-466B-81D5-35196FB33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687898-5B1F-4FF6-93AF-71231942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59BB95-7CB1-4D19-81D9-5B315A9B6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918037-0F98-455D-8388-CA2B0D8FB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3DE5CC-2632-49FC-A9CF-85D24F185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9691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A0F66-C14C-4B95-946F-2AF5A20D2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3EB838-463F-4C34-B5CA-B6ED298C5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3609E8-736A-45AB-8CE2-C82E0F1E5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33803-FC28-4C4C-A68B-87208897C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708838-DAC1-4C5F-92D1-9DBACE1C5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C43874-2B3E-4027-B64C-F5592E1C3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8352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D425D-73F9-463F-B314-F6C7AE4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B1E3CD-549E-46F4-AA5E-F2B752315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466C37-3075-4FE4-ABBA-ED03614BD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355E05-C3B5-4146-A44A-060FBAC98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A4FF891-C4AA-4E32-B6D3-F9BCDD73A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2E51585-D853-49F4-A43C-5AEAA5B1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1022749-1F86-435C-AECA-B9B52B915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D443FA7-2876-4266-9DA0-917DD0690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294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08ED8-9003-4E8A-B2F5-72DFD7F8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B9D252-7D72-4795-A743-E08AFE073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6845EE-EECA-41FA-9E64-56507D0A1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FF2852A-FDDE-41C1-9EFD-DE2BAB684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6133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159B71-14B5-47D1-BD20-1FD2140E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F461634-CDDA-40FD-9434-E50C74F6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CBFEB8-FC59-411D-8EB9-E9198ED7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569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50442-3973-4C52-9E96-270D1698D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053B84-040E-408E-BADD-2D3D51EB8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48D8AC-3AF4-420D-9A5E-BAD1DC3BC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C793FF-830C-4682-A20A-E810D250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EE1EB9-DECA-4BF5-B208-4C02944CF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E1E6A5-835F-4452-A58B-C273574D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375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5DA96-413C-427E-9F6D-729E8D698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3CBB157-84DA-459F-A457-DD291DBE1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B6306C-0C59-4F9A-B54A-F7945B7CD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62D1A0-A952-42C5-9175-252AF906C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6277F8-5A33-4E43-94F2-8037450C0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5E108D-A3F2-4558-9AD2-F2072DFC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140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86364-AFB3-4863-A845-7986543C8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3292A4-0368-494B-B5CE-E8A42C337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1067ED-3292-4355-88A8-93F178222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06AF1A-3669-4BAC-9308-EBC22093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6AE860-44FE-4678-A6CD-11424E860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5268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DBCD563-8807-4524-8D10-D00A3C28A3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F5C1D6-08CE-4E6D-898E-AB87F8FA5F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A91FB4-4FB3-45A0-A701-59E85211D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85570F-5D83-4532-AF6E-FFF09961F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7A1EC3-970D-41DA-9C09-A3B72559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046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607C983-B31A-42AE-91ED-FE1E79AE7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8FC222-B0E3-4D34-9F20-1E3300AEC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983909-7626-4DD1-AB34-31FF04F0D9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BCC5D-B4E4-4E99-BD01-6BF8B490A17D}" type="datetimeFigureOut">
              <a:rPr lang="es-AR" smtClean="0"/>
              <a:t>4/7/2021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E44975-99FA-4917-A2CE-C986E53CC2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129C64-233D-4754-A7B2-A24268F2AD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D66A2-FE9E-409C-BF80-05A2B2BEDF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527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29579E8-8FA2-4D2F-A8F9-7EF7C9594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20DCAA-8C44-4604-831F-0B4C7469A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0701" y="2759671"/>
            <a:ext cx="10136422" cy="1159200"/>
          </a:xfrm>
        </p:spPr>
        <p:txBody>
          <a:bodyPr anchor="b">
            <a:noAutofit/>
          </a:bodyPr>
          <a:lstStyle/>
          <a:p>
            <a:r>
              <a:rPr lang="es-AR" sz="5400" dirty="0"/>
              <a:t>Necesidad y oportunidad de reformar el sistema de salud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565E6EB-0F0E-486F-931A-FC0CFB44B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6226" y="5503757"/>
            <a:ext cx="8045373" cy="742280"/>
          </a:xfrm>
        </p:spPr>
        <p:txBody>
          <a:bodyPr anchor="ctr">
            <a:noAutofit/>
          </a:bodyPr>
          <a:lstStyle/>
          <a:p>
            <a:pPr algn="r"/>
            <a:r>
              <a:rPr lang="es-AR" sz="2800" dirty="0">
                <a:solidFill>
                  <a:schemeClr val="tx1">
                    <a:alpha val="60000"/>
                  </a:schemeClr>
                </a:solidFill>
              </a:rPr>
              <a:t>Lic. Ariel Goldman</a:t>
            </a:r>
          </a:p>
          <a:p>
            <a:pPr algn="r"/>
            <a:r>
              <a:rPr lang="es-AR" sz="2800" dirty="0">
                <a:solidFill>
                  <a:schemeClr val="tx1">
                    <a:alpha val="60000"/>
                  </a:schemeClr>
                </a:solidFill>
              </a:rPr>
              <a:t>Julio 2021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FEB7750-5E3F-43E4-B0BB-6614A165F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80" name="Freeform 6">
              <a:extLst>
                <a:ext uri="{FF2B5EF4-FFF2-40B4-BE49-F238E27FC236}">
                  <a16:creationId xmlns:a16="http://schemas.microsoft.com/office/drawing/2014/main" id="{2C4BB42A-C350-43AC-AC2C-A62D52755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1" name="Freeform 6">
              <a:extLst>
                <a:ext uri="{FF2B5EF4-FFF2-40B4-BE49-F238E27FC236}">
                  <a16:creationId xmlns:a16="http://schemas.microsoft.com/office/drawing/2014/main" id="{9FD94A1A-9337-49FD-9F42-833C51F1E0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1026" name="Picture 2" descr="Home | Consejo">
            <a:extLst>
              <a:ext uri="{FF2B5EF4-FFF2-40B4-BE49-F238E27FC236}">
                <a16:creationId xmlns:a16="http://schemas.microsoft.com/office/drawing/2014/main" id="{C55F1470-2FD2-487A-B096-B6A6863D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7844" y="186247"/>
            <a:ext cx="4517178" cy="21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CuadroTexto 95">
            <a:extLst>
              <a:ext uri="{FF2B5EF4-FFF2-40B4-BE49-F238E27FC236}">
                <a16:creationId xmlns:a16="http://schemas.microsoft.com/office/drawing/2014/main" id="{E271FD53-E236-4478-AAAB-DC166015469F}"/>
              </a:ext>
            </a:extLst>
          </p:cNvPr>
          <p:cNvSpPr txBox="1"/>
          <p:nvPr/>
        </p:nvSpPr>
        <p:spPr>
          <a:xfrm>
            <a:off x="4821701" y="4064982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3600" b="1" dirty="0">
                <a:solidFill>
                  <a:srgbClr val="C00000"/>
                </a:solidFill>
              </a:rPr>
              <a:t>Más preguntas que respuestas</a:t>
            </a:r>
          </a:p>
        </p:txBody>
      </p:sp>
    </p:spTree>
    <p:extLst>
      <p:ext uri="{BB962C8B-B14F-4D97-AF65-F5344CB8AC3E}">
        <p14:creationId xmlns:p14="http://schemas.microsoft.com/office/powerpoint/2010/main" val="281654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E139F69-90DB-4363-99C1-CDD094EED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F0745B-D6CC-4F7A-AFB3-B25CD61E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800" y="436428"/>
            <a:ext cx="10532800" cy="772506"/>
          </a:xfrm>
        </p:spPr>
        <p:txBody>
          <a:bodyPr anchor="t">
            <a:noAutofit/>
          </a:bodyPr>
          <a:lstStyle/>
          <a:p>
            <a:pPr algn="ctr"/>
            <a:r>
              <a:rPr lang="es-AR" sz="5400" dirty="0"/>
              <a:t>Necesidad de reforma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F5608BC-985E-44AE-8C56-1C7990286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FF652A2A-BC90-4341-B339-840F6E1C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E55F3E59-21AB-424D-B654-E1B9E304F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37567C-A0C6-4309-B044-3D17AD804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094" y="1603828"/>
            <a:ext cx="3643879" cy="4840515"/>
          </a:xfrm>
          <a:noFill/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600" b="1" dirty="0">
                <a:solidFill>
                  <a:schemeClr val="tx1">
                    <a:alpha val="60000"/>
                  </a:schemeClr>
                </a:solidFill>
              </a:rPr>
              <a:t>Objetivos</a:t>
            </a:r>
          </a:p>
          <a:p>
            <a:r>
              <a:rPr lang="es-AR" sz="3600" dirty="0">
                <a:solidFill>
                  <a:schemeClr val="tx1">
                    <a:alpha val="60000"/>
                  </a:schemeClr>
                </a:solidFill>
              </a:rPr>
              <a:t>Eficiencia </a:t>
            </a:r>
          </a:p>
          <a:p>
            <a:r>
              <a:rPr lang="es-AR" sz="3600" dirty="0">
                <a:solidFill>
                  <a:schemeClr val="tx1">
                    <a:alpha val="60000"/>
                  </a:schemeClr>
                </a:solidFill>
              </a:rPr>
              <a:t>Sustentabilidad</a:t>
            </a:r>
          </a:p>
          <a:p>
            <a:r>
              <a:rPr lang="es-AR" sz="3600" dirty="0">
                <a:solidFill>
                  <a:schemeClr val="tx1">
                    <a:alpha val="60000"/>
                  </a:schemeClr>
                </a:solidFill>
              </a:rPr>
              <a:t>Equidad </a:t>
            </a:r>
          </a:p>
          <a:p>
            <a:r>
              <a:rPr lang="es-AR" sz="3600" dirty="0">
                <a:solidFill>
                  <a:schemeClr val="tx1">
                    <a:alpha val="60000"/>
                  </a:schemeClr>
                </a:solidFill>
              </a:rPr>
              <a:t>Solidaridad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C6AEA612-6B0C-4040-B23C-441D359F3E86}"/>
              </a:ext>
            </a:extLst>
          </p:cNvPr>
          <p:cNvSpPr txBox="1">
            <a:spLocks/>
          </p:cNvSpPr>
          <p:nvPr/>
        </p:nvSpPr>
        <p:spPr>
          <a:xfrm>
            <a:off x="8141721" y="1603827"/>
            <a:ext cx="3643879" cy="48405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AR" sz="5800" b="1" dirty="0">
                <a:solidFill>
                  <a:schemeClr val="tx1">
                    <a:alpha val="60000"/>
                  </a:schemeClr>
                </a:solidFill>
              </a:rPr>
              <a:t>Obstáculos </a:t>
            </a:r>
            <a:endParaRPr lang="es-AR" sz="5800" dirty="0">
              <a:solidFill>
                <a:schemeClr val="tx1">
                  <a:alpha val="60000"/>
                </a:schemeClr>
              </a:solidFill>
            </a:endParaRP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Fragmentación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Falta de gobernanza 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Inviabilidad actuarial de algunos financiadores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Desigualdad de derechos 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Desfinanciamiento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Monopolios y oligopolios 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Obsolescencia tecnológica 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Problemas de gestión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Distribución de RRHH</a:t>
            </a:r>
          </a:p>
          <a:p>
            <a:r>
              <a:rPr lang="es-AR" sz="3800" dirty="0">
                <a:solidFill>
                  <a:schemeClr val="tx1">
                    <a:alpha val="60000"/>
                  </a:schemeClr>
                </a:solidFill>
              </a:rPr>
              <a:t>Etc. </a:t>
            </a:r>
          </a:p>
          <a:p>
            <a:pPr marL="0" indent="0">
              <a:buNone/>
            </a:pPr>
            <a:endParaRPr lang="es-AR" sz="3600" dirty="0">
              <a:solidFill>
                <a:schemeClr val="tx1">
                  <a:alpha val="60000"/>
                </a:schemeClr>
              </a:solidFill>
            </a:endParaRPr>
          </a:p>
          <a:p>
            <a:endParaRPr lang="es-AR" sz="3600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93E41113-3DBC-4CFD-AD6A-D6A4D817D559}"/>
              </a:ext>
            </a:extLst>
          </p:cNvPr>
          <p:cNvSpPr txBox="1">
            <a:spLocks/>
          </p:cNvSpPr>
          <p:nvPr/>
        </p:nvSpPr>
        <p:spPr>
          <a:xfrm>
            <a:off x="5124276" y="4234569"/>
            <a:ext cx="2789848" cy="220977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AR" sz="3600" b="1" dirty="0">
                <a:solidFill>
                  <a:schemeClr val="tx1">
                    <a:alpha val="60000"/>
                  </a:schemeClr>
                </a:solidFill>
              </a:rPr>
              <a:t>Pregunta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AR" sz="3600" i="1" dirty="0">
                <a:solidFill>
                  <a:schemeClr val="tx1">
                    <a:alpha val="60000"/>
                  </a:schemeClr>
                </a:solidFill>
              </a:rPr>
              <a:t>¿Es necesaria una reforma del sistema de salud?</a:t>
            </a:r>
          </a:p>
        </p:txBody>
      </p:sp>
      <p:pic>
        <p:nvPicPr>
          <p:cNvPr id="2050" name="Picture 2" descr="Signos de Puntuación: Qué son, usos y ejemplos - ¿Cómo dice que dijo?">
            <a:extLst>
              <a:ext uri="{FF2B5EF4-FFF2-40B4-BE49-F238E27FC236}">
                <a16:creationId xmlns:a16="http://schemas.microsoft.com/office/drawing/2014/main" id="{AFEC97AB-AD82-4220-952D-30633BC81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227" y="1645362"/>
            <a:ext cx="2863044" cy="2462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057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9917F3-0560-4C6F-B265-458B218C4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39BAE7-7EB8-4E22-BCBB-F00F514DB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E476A00-9FF6-4B98-9E5C-7A22D8F59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8F0632CB-5E59-4727-9C88-4537512D5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5" name="Título 4">
            <a:extLst>
              <a:ext uri="{FF2B5EF4-FFF2-40B4-BE49-F238E27FC236}">
                <a16:creationId xmlns:a16="http://schemas.microsoft.com/office/drawing/2014/main" id="{0C023E16-DA7E-4297-AE8A-6FDA91B83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22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AR" sz="5400" dirty="0"/>
              <a:t>Oportunidad de reforma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E258AA7D-939E-4C69-AB74-4F2AA5EBA6C8}"/>
              </a:ext>
            </a:extLst>
          </p:cNvPr>
          <p:cNvSpPr txBox="1">
            <a:spLocks/>
          </p:cNvSpPr>
          <p:nvPr/>
        </p:nvSpPr>
        <p:spPr>
          <a:xfrm>
            <a:off x="3056975" y="5545889"/>
            <a:ext cx="7392692" cy="9149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AR" sz="3600" i="1" dirty="0">
                <a:solidFill>
                  <a:schemeClr val="tx1">
                    <a:alpha val="60000"/>
                  </a:schemeClr>
                </a:solidFill>
              </a:rPr>
              <a:t>¿Es el momento de una reforma?</a:t>
            </a:r>
          </a:p>
        </p:txBody>
      </p: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71C91698-BD9F-463A-8431-238355E0F573}"/>
              </a:ext>
            </a:extLst>
          </p:cNvPr>
          <p:cNvSpPr/>
          <p:nvPr/>
        </p:nvSpPr>
        <p:spPr>
          <a:xfrm>
            <a:off x="2798670" y="1876872"/>
            <a:ext cx="6788258" cy="2588217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F11D675-3CD2-4D62-8B63-60EAA210A9DE}"/>
              </a:ext>
            </a:extLst>
          </p:cNvPr>
          <p:cNvSpPr txBox="1"/>
          <p:nvPr/>
        </p:nvSpPr>
        <p:spPr>
          <a:xfrm>
            <a:off x="8574372" y="4401310"/>
            <a:ext cx="1875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/>
              <a:t>Sociedad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ADADFAF-40F6-4AAD-8712-DCF64CDD1DE4}"/>
              </a:ext>
            </a:extLst>
          </p:cNvPr>
          <p:cNvSpPr txBox="1"/>
          <p:nvPr/>
        </p:nvSpPr>
        <p:spPr>
          <a:xfrm>
            <a:off x="1491608" y="4401309"/>
            <a:ext cx="1565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/>
              <a:t>Política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F35984B-B1F0-473D-994D-759111924BA2}"/>
              </a:ext>
            </a:extLst>
          </p:cNvPr>
          <p:cNvSpPr txBox="1"/>
          <p:nvPr/>
        </p:nvSpPr>
        <p:spPr>
          <a:xfrm>
            <a:off x="5160870" y="3046138"/>
            <a:ext cx="2063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/>
              <a:t>Viabilidad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AF1C7F8-A4F6-4A28-AA8A-452D17507EE5}"/>
              </a:ext>
            </a:extLst>
          </p:cNvPr>
          <p:cNvSpPr txBox="1"/>
          <p:nvPr/>
        </p:nvSpPr>
        <p:spPr>
          <a:xfrm>
            <a:off x="5374311" y="1230541"/>
            <a:ext cx="1636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/>
              <a:t>Técnica </a:t>
            </a:r>
          </a:p>
        </p:txBody>
      </p:sp>
      <p:pic>
        <p:nvPicPr>
          <p:cNvPr id="19" name="Picture 2" descr="Signos de Puntuación: Qué son, usos y ejemplos - ¿Cómo dice que dijo?">
            <a:extLst>
              <a:ext uri="{FF2B5EF4-FFF2-40B4-BE49-F238E27FC236}">
                <a16:creationId xmlns:a16="http://schemas.microsoft.com/office/drawing/2014/main" id="{A07F9C0A-0CA7-4BA5-ABE9-75C9B317C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86" y="5148775"/>
            <a:ext cx="1987080" cy="170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50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9917F3-0560-4C6F-B265-458B218C4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F0745B-D6CC-4F7A-AFB3-B25CD61E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498484"/>
            <a:ext cx="10055721" cy="75843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6000" kern="1200" dirty="0">
                <a:solidFill>
                  <a:schemeClr val="tx1"/>
                </a:solidFill>
              </a:rPr>
              <a:t>Si </a:t>
            </a:r>
            <a:r>
              <a:rPr lang="en-US" sz="6000" kern="1200" dirty="0" err="1">
                <a:solidFill>
                  <a:schemeClr val="tx1"/>
                </a:solidFill>
              </a:rPr>
              <a:t>decidimos</a:t>
            </a:r>
            <a:r>
              <a:rPr lang="en-US" sz="6000" kern="1200" dirty="0">
                <a:solidFill>
                  <a:schemeClr val="tx1"/>
                </a:solidFill>
              </a:rPr>
              <a:t> </a:t>
            </a:r>
            <a:r>
              <a:rPr lang="en-US" sz="6000" kern="1200" dirty="0" err="1">
                <a:solidFill>
                  <a:schemeClr val="tx1"/>
                </a:solidFill>
              </a:rPr>
              <a:t>reformar</a:t>
            </a:r>
            <a:r>
              <a:rPr lang="en-US" sz="6000" dirty="0"/>
              <a:t>…</a:t>
            </a:r>
            <a:br>
              <a:rPr lang="en-US" dirty="0"/>
            </a:br>
            <a:r>
              <a:rPr lang="en-US" dirty="0"/>
              <a:t>				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39BAE7-7EB8-4E22-BCBB-F00F514DB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E476A00-9FF6-4B98-9E5C-7A22D8F59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8F0632CB-5E59-4727-9C88-4537512D5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D386E972-1D5C-45CD-9C62-E30F3EA732BA}"/>
              </a:ext>
            </a:extLst>
          </p:cNvPr>
          <p:cNvSpPr txBox="1"/>
          <p:nvPr/>
        </p:nvSpPr>
        <p:spPr>
          <a:xfrm>
            <a:off x="1051444" y="1997974"/>
            <a:ext cx="10089112" cy="43615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800100" indent="-457200">
              <a:spcAft>
                <a:spcPts val="600"/>
              </a:spcAft>
              <a:buBlip>
                <a:blip r:embed="rId2"/>
              </a:buBlip>
            </a:pPr>
            <a:r>
              <a:rPr lang="en-US" sz="3600" dirty="0">
                <a:solidFill>
                  <a:schemeClr val="tx1">
                    <a:alpha val="60000"/>
                  </a:schemeClr>
                </a:solidFill>
              </a:rPr>
              <a:t>¿</a:t>
            </a:r>
            <a:r>
              <a:rPr lang="es-AR" sz="3600" dirty="0">
                <a:solidFill>
                  <a:schemeClr val="tx1">
                    <a:alpha val="60000"/>
                  </a:schemeClr>
                </a:solidFill>
              </a:rPr>
              <a:t>Como se debería reformar?</a:t>
            </a:r>
          </a:p>
          <a:p>
            <a:pPr marL="1160463" lvl="1" indent="-360363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3200" dirty="0">
                <a:solidFill>
                  <a:schemeClr val="tx1">
                    <a:alpha val="60000"/>
                  </a:schemeClr>
                </a:solidFill>
              </a:rPr>
              <a:t>¿Sistema único o mixto?</a:t>
            </a:r>
          </a:p>
          <a:p>
            <a:pPr marL="1160463" lvl="1" indent="-360363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3200" dirty="0">
                <a:solidFill>
                  <a:schemeClr val="tx1">
                    <a:alpha val="60000"/>
                  </a:schemeClr>
                </a:solidFill>
              </a:rPr>
              <a:t>¿Federal o nacional?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Blip>
                <a:blip r:embed="rId2"/>
              </a:buBlip>
            </a:pPr>
            <a:r>
              <a:rPr lang="es-AR" sz="3600" dirty="0">
                <a:solidFill>
                  <a:schemeClr val="tx1">
                    <a:alpha val="60000"/>
                  </a:schemeClr>
                </a:solidFill>
              </a:rPr>
              <a:t>¿Quienes deben participar?</a:t>
            </a:r>
          </a:p>
          <a:p>
            <a:pPr marL="1160463" lvl="1" indent="-360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3200" dirty="0">
                <a:solidFill>
                  <a:schemeClr val="tx1">
                    <a:alpha val="60000"/>
                  </a:schemeClr>
                </a:solidFill>
              </a:rPr>
              <a:t>¿Políticos y/o representantes sectoriales?</a:t>
            </a:r>
          </a:p>
          <a:p>
            <a:pPr marL="1160463" lvl="1" indent="-360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3200" dirty="0">
                <a:solidFill>
                  <a:schemeClr val="tx1">
                    <a:alpha val="60000"/>
                  </a:schemeClr>
                </a:solidFill>
              </a:rPr>
              <a:t>¿Participación ciudadana? 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Blip>
                <a:blip r:embed="rId2"/>
              </a:buBlip>
            </a:pPr>
            <a:r>
              <a:rPr lang="es-AR" sz="3600" dirty="0">
                <a:solidFill>
                  <a:schemeClr val="tx1">
                    <a:alpha val="60000"/>
                  </a:schemeClr>
                </a:solidFill>
              </a:rPr>
              <a:t>¿Por donde comenzar?</a:t>
            </a:r>
          </a:p>
          <a:p>
            <a:pPr marL="1160463" lvl="1" indent="-360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3200" dirty="0">
                <a:solidFill>
                  <a:schemeClr val="tx1">
                    <a:alpha val="60000"/>
                  </a:schemeClr>
                </a:solidFill>
              </a:rPr>
              <a:t>¿Cómo lograr un acuerdo político de largo plazo?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0CAC3C8-2E99-46A9-A9C7-13DBE414C394}"/>
              </a:ext>
            </a:extLst>
          </p:cNvPr>
          <p:cNvSpPr txBox="1"/>
          <p:nvPr/>
        </p:nvSpPr>
        <p:spPr>
          <a:xfrm>
            <a:off x="7330698" y="1037825"/>
            <a:ext cx="52271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+mj-lt"/>
              </a:rPr>
              <a:t>…</a:t>
            </a:r>
            <a:r>
              <a:rPr lang="en-US" sz="5400" dirty="0" err="1">
                <a:latin typeface="+mj-lt"/>
              </a:rPr>
              <a:t>más</a:t>
            </a:r>
            <a:r>
              <a:rPr lang="en-US" sz="5400" dirty="0">
                <a:latin typeface="+mj-lt"/>
              </a:rPr>
              <a:t> </a:t>
            </a:r>
            <a:r>
              <a:rPr lang="en-US" sz="5400" dirty="0" err="1">
                <a:latin typeface="+mj-lt"/>
              </a:rPr>
              <a:t>preguntas</a:t>
            </a:r>
            <a:r>
              <a:rPr lang="en-US" sz="4000" dirty="0"/>
              <a:t>	</a:t>
            </a:r>
            <a:endParaRPr lang="es-AR" sz="4000" dirty="0"/>
          </a:p>
        </p:txBody>
      </p:sp>
    </p:spTree>
    <p:extLst>
      <p:ext uri="{BB962C8B-B14F-4D97-AF65-F5344CB8AC3E}">
        <p14:creationId xmlns:p14="http://schemas.microsoft.com/office/powerpoint/2010/main" val="245297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5F0E358-1E49-4920-80D8-C3D138708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2D2362D-7010-4036-B9CA-03DFC8EB3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C85BF5E-2BD6-4E5B-8EA3-420B45BB0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389812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0CAC3C8-2E99-46A9-A9C7-13DBE414C394}"/>
              </a:ext>
            </a:extLst>
          </p:cNvPr>
          <p:cNvSpPr txBox="1"/>
          <p:nvPr/>
        </p:nvSpPr>
        <p:spPr>
          <a:xfrm>
            <a:off x="8438897" y="643469"/>
            <a:ext cx="3410309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Gracias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40" name="Freeform: Shape 36">
            <a:extLst>
              <a:ext uri="{FF2B5EF4-FFF2-40B4-BE49-F238E27FC236}">
                <a16:creationId xmlns:a16="http://schemas.microsoft.com/office/drawing/2014/main" id="{740D8E28-91B5-42B0-9D6C-B777D8AD9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713579" cy="6858000"/>
          </a:xfrm>
          <a:custGeom>
            <a:avLst/>
            <a:gdLst>
              <a:gd name="connsiteX0" fmla="*/ 0 w 7713579"/>
              <a:gd name="connsiteY0" fmla="*/ 0 h 6858000"/>
              <a:gd name="connsiteX1" fmla="*/ 7534191 w 7713579"/>
              <a:gd name="connsiteY1" fmla="*/ 0 h 6858000"/>
              <a:gd name="connsiteX2" fmla="*/ 7538954 w 7713579"/>
              <a:gd name="connsiteY2" fmla="*/ 66675 h 6858000"/>
              <a:gd name="connsiteX3" fmla="*/ 7546891 w 7713579"/>
              <a:gd name="connsiteY3" fmla="*/ 122237 h 6858000"/>
              <a:gd name="connsiteX4" fmla="*/ 7556416 w 7713579"/>
              <a:gd name="connsiteY4" fmla="*/ 174625 h 6858000"/>
              <a:gd name="connsiteX5" fmla="*/ 7572291 w 7713579"/>
              <a:gd name="connsiteY5" fmla="*/ 217487 h 6858000"/>
              <a:gd name="connsiteX6" fmla="*/ 7588166 w 7713579"/>
              <a:gd name="connsiteY6" fmla="*/ 260350 h 6858000"/>
              <a:gd name="connsiteX7" fmla="*/ 7607216 w 7713579"/>
              <a:gd name="connsiteY7" fmla="*/ 296862 h 6858000"/>
              <a:gd name="connsiteX8" fmla="*/ 7626266 w 7713579"/>
              <a:gd name="connsiteY8" fmla="*/ 334962 h 6858000"/>
              <a:gd name="connsiteX9" fmla="*/ 7643729 w 7713579"/>
              <a:gd name="connsiteY9" fmla="*/ 369887 h 6858000"/>
              <a:gd name="connsiteX10" fmla="*/ 7661191 w 7713579"/>
              <a:gd name="connsiteY10" fmla="*/ 409575 h 6858000"/>
              <a:gd name="connsiteX11" fmla="*/ 7677066 w 7713579"/>
              <a:gd name="connsiteY11" fmla="*/ 450850 h 6858000"/>
              <a:gd name="connsiteX12" fmla="*/ 7691354 w 7713579"/>
              <a:gd name="connsiteY12" fmla="*/ 496887 h 6858000"/>
              <a:gd name="connsiteX13" fmla="*/ 7702466 w 7713579"/>
              <a:gd name="connsiteY13" fmla="*/ 546100 h 6858000"/>
              <a:gd name="connsiteX14" fmla="*/ 7710404 w 7713579"/>
              <a:gd name="connsiteY14" fmla="*/ 606425 h 6858000"/>
              <a:gd name="connsiteX15" fmla="*/ 7713579 w 7713579"/>
              <a:gd name="connsiteY15" fmla="*/ 673100 h 6858000"/>
              <a:gd name="connsiteX16" fmla="*/ 7710404 w 7713579"/>
              <a:gd name="connsiteY16" fmla="*/ 744537 h 6858000"/>
              <a:gd name="connsiteX17" fmla="*/ 7702466 w 7713579"/>
              <a:gd name="connsiteY17" fmla="*/ 801687 h 6858000"/>
              <a:gd name="connsiteX18" fmla="*/ 7691354 w 7713579"/>
              <a:gd name="connsiteY18" fmla="*/ 854075 h 6858000"/>
              <a:gd name="connsiteX19" fmla="*/ 7677066 w 7713579"/>
              <a:gd name="connsiteY19" fmla="*/ 901700 h 6858000"/>
              <a:gd name="connsiteX20" fmla="*/ 7661191 w 7713579"/>
              <a:gd name="connsiteY20" fmla="*/ 942975 h 6858000"/>
              <a:gd name="connsiteX21" fmla="*/ 7642141 w 7713579"/>
              <a:gd name="connsiteY21" fmla="*/ 981075 h 6858000"/>
              <a:gd name="connsiteX22" fmla="*/ 7623091 w 7713579"/>
              <a:gd name="connsiteY22" fmla="*/ 1017587 h 6858000"/>
              <a:gd name="connsiteX23" fmla="*/ 7604041 w 7713579"/>
              <a:gd name="connsiteY23" fmla="*/ 1055687 h 6858000"/>
              <a:gd name="connsiteX24" fmla="*/ 7586579 w 7713579"/>
              <a:gd name="connsiteY24" fmla="*/ 1095375 h 6858000"/>
              <a:gd name="connsiteX25" fmla="*/ 7569116 w 7713579"/>
              <a:gd name="connsiteY25" fmla="*/ 1136650 h 6858000"/>
              <a:gd name="connsiteX26" fmla="*/ 7554829 w 7713579"/>
              <a:gd name="connsiteY26" fmla="*/ 1182687 h 6858000"/>
              <a:gd name="connsiteX27" fmla="*/ 7545304 w 7713579"/>
              <a:gd name="connsiteY27" fmla="*/ 1235075 h 6858000"/>
              <a:gd name="connsiteX28" fmla="*/ 7535779 w 7713579"/>
              <a:gd name="connsiteY28" fmla="*/ 1295400 h 6858000"/>
              <a:gd name="connsiteX29" fmla="*/ 7534191 w 7713579"/>
              <a:gd name="connsiteY29" fmla="*/ 1363662 h 6858000"/>
              <a:gd name="connsiteX30" fmla="*/ 7535779 w 7713579"/>
              <a:gd name="connsiteY30" fmla="*/ 1431925 h 6858000"/>
              <a:gd name="connsiteX31" fmla="*/ 7545304 w 7713579"/>
              <a:gd name="connsiteY31" fmla="*/ 1492250 h 6858000"/>
              <a:gd name="connsiteX32" fmla="*/ 7554829 w 7713579"/>
              <a:gd name="connsiteY32" fmla="*/ 1544637 h 6858000"/>
              <a:gd name="connsiteX33" fmla="*/ 7569116 w 7713579"/>
              <a:gd name="connsiteY33" fmla="*/ 1589087 h 6858000"/>
              <a:gd name="connsiteX34" fmla="*/ 7586579 w 7713579"/>
              <a:gd name="connsiteY34" fmla="*/ 1631950 h 6858000"/>
              <a:gd name="connsiteX35" fmla="*/ 7604041 w 7713579"/>
              <a:gd name="connsiteY35" fmla="*/ 1671637 h 6858000"/>
              <a:gd name="connsiteX36" fmla="*/ 7623091 w 7713579"/>
              <a:gd name="connsiteY36" fmla="*/ 1708150 h 6858000"/>
              <a:gd name="connsiteX37" fmla="*/ 7642141 w 7713579"/>
              <a:gd name="connsiteY37" fmla="*/ 1743075 h 6858000"/>
              <a:gd name="connsiteX38" fmla="*/ 7661191 w 7713579"/>
              <a:gd name="connsiteY38" fmla="*/ 1782762 h 6858000"/>
              <a:gd name="connsiteX39" fmla="*/ 7677066 w 7713579"/>
              <a:gd name="connsiteY39" fmla="*/ 1824037 h 6858000"/>
              <a:gd name="connsiteX40" fmla="*/ 7691354 w 7713579"/>
              <a:gd name="connsiteY40" fmla="*/ 1870075 h 6858000"/>
              <a:gd name="connsiteX41" fmla="*/ 7702466 w 7713579"/>
              <a:gd name="connsiteY41" fmla="*/ 1922462 h 6858000"/>
              <a:gd name="connsiteX42" fmla="*/ 7710404 w 7713579"/>
              <a:gd name="connsiteY42" fmla="*/ 1982787 h 6858000"/>
              <a:gd name="connsiteX43" fmla="*/ 7713579 w 7713579"/>
              <a:gd name="connsiteY43" fmla="*/ 2051050 h 6858000"/>
              <a:gd name="connsiteX44" fmla="*/ 7710404 w 7713579"/>
              <a:gd name="connsiteY44" fmla="*/ 2119312 h 6858000"/>
              <a:gd name="connsiteX45" fmla="*/ 7702466 w 7713579"/>
              <a:gd name="connsiteY45" fmla="*/ 2179637 h 6858000"/>
              <a:gd name="connsiteX46" fmla="*/ 7691354 w 7713579"/>
              <a:gd name="connsiteY46" fmla="*/ 2232025 h 6858000"/>
              <a:gd name="connsiteX47" fmla="*/ 7677066 w 7713579"/>
              <a:gd name="connsiteY47" fmla="*/ 2278062 h 6858000"/>
              <a:gd name="connsiteX48" fmla="*/ 7661191 w 7713579"/>
              <a:gd name="connsiteY48" fmla="*/ 2319337 h 6858000"/>
              <a:gd name="connsiteX49" fmla="*/ 7642141 w 7713579"/>
              <a:gd name="connsiteY49" fmla="*/ 2359025 h 6858000"/>
              <a:gd name="connsiteX50" fmla="*/ 7623091 w 7713579"/>
              <a:gd name="connsiteY50" fmla="*/ 2395537 h 6858000"/>
              <a:gd name="connsiteX51" fmla="*/ 7604041 w 7713579"/>
              <a:gd name="connsiteY51" fmla="*/ 2433637 h 6858000"/>
              <a:gd name="connsiteX52" fmla="*/ 7586579 w 7713579"/>
              <a:gd name="connsiteY52" fmla="*/ 2471737 h 6858000"/>
              <a:gd name="connsiteX53" fmla="*/ 7569116 w 7713579"/>
              <a:gd name="connsiteY53" fmla="*/ 2513012 h 6858000"/>
              <a:gd name="connsiteX54" fmla="*/ 7554829 w 7713579"/>
              <a:gd name="connsiteY54" fmla="*/ 2560637 h 6858000"/>
              <a:gd name="connsiteX55" fmla="*/ 7545304 w 7713579"/>
              <a:gd name="connsiteY55" fmla="*/ 2613025 h 6858000"/>
              <a:gd name="connsiteX56" fmla="*/ 7535779 w 7713579"/>
              <a:gd name="connsiteY56" fmla="*/ 2671762 h 6858000"/>
              <a:gd name="connsiteX57" fmla="*/ 7534191 w 7713579"/>
              <a:gd name="connsiteY57" fmla="*/ 2741612 h 6858000"/>
              <a:gd name="connsiteX58" fmla="*/ 7535779 w 7713579"/>
              <a:gd name="connsiteY58" fmla="*/ 2809875 h 6858000"/>
              <a:gd name="connsiteX59" fmla="*/ 7545304 w 7713579"/>
              <a:gd name="connsiteY59" fmla="*/ 2868612 h 6858000"/>
              <a:gd name="connsiteX60" fmla="*/ 7554829 w 7713579"/>
              <a:gd name="connsiteY60" fmla="*/ 2922587 h 6858000"/>
              <a:gd name="connsiteX61" fmla="*/ 7569116 w 7713579"/>
              <a:gd name="connsiteY61" fmla="*/ 2967037 h 6858000"/>
              <a:gd name="connsiteX62" fmla="*/ 7586579 w 7713579"/>
              <a:gd name="connsiteY62" fmla="*/ 3009900 h 6858000"/>
              <a:gd name="connsiteX63" fmla="*/ 7604041 w 7713579"/>
              <a:gd name="connsiteY63" fmla="*/ 3046412 h 6858000"/>
              <a:gd name="connsiteX64" fmla="*/ 7623091 w 7713579"/>
              <a:gd name="connsiteY64" fmla="*/ 3084512 h 6858000"/>
              <a:gd name="connsiteX65" fmla="*/ 7642141 w 7713579"/>
              <a:gd name="connsiteY65" fmla="*/ 3121025 h 6858000"/>
              <a:gd name="connsiteX66" fmla="*/ 7661191 w 7713579"/>
              <a:gd name="connsiteY66" fmla="*/ 3160712 h 6858000"/>
              <a:gd name="connsiteX67" fmla="*/ 7677066 w 7713579"/>
              <a:gd name="connsiteY67" fmla="*/ 3201987 h 6858000"/>
              <a:gd name="connsiteX68" fmla="*/ 7691354 w 7713579"/>
              <a:gd name="connsiteY68" fmla="*/ 3248025 h 6858000"/>
              <a:gd name="connsiteX69" fmla="*/ 7702466 w 7713579"/>
              <a:gd name="connsiteY69" fmla="*/ 3300412 h 6858000"/>
              <a:gd name="connsiteX70" fmla="*/ 7710404 w 7713579"/>
              <a:gd name="connsiteY70" fmla="*/ 3360737 h 6858000"/>
              <a:gd name="connsiteX71" fmla="*/ 7713579 w 7713579"/>
              <a:gd name="connsiteY71" fmla="*/ 3427412 h 6858000"/>
              <a:gd name="connsiteX72" fmla="*/ 7710404 w 7713579"/>
              <a:gd name="connsiteY72" fmla="*/ 3497262 h 6858000"/>
              <a:gd name="connsiteX73" fmla="*/ 7702466 w 7713579"/>
              <a:gd name="connsiteY73" fmla="*/ 3557587 h 6858000"/>
              <a:gd name="connsiteX74" fmla="*/ 7691354 w 7713579"/>
              <a:gd name="connsiteY74" fmla="*/ 3609975 h 6858000"/>
              <a:gd name="connsiteX75" fmla="*/ 7677066 w 7713579"/>
              <a:gd name="connsiteY75" fmla="*/ 3656012 h 6858000"/>
              <a:gd name="connsiteX76" fmla="*/ 7661191 w 7713579"/>
              <a:gd name="connsiteY76" fmla="*/ 3697287 h 6858000"/>
              <a:gd name="connsiteX77" fmla="*/ 7642141 w 7713579"/>
              <a:gd name="connsiteY77" fmla="*/ 3736975 h 6858000"/>
              <a:gd name="connsiteX78" fmla="*/ 7604041 w 7713579"/>
              <a:gd name="connsiteY78" fmla="*/ 3811587 h 6858000"/>
              <a:gd name="connsiteX79" fmla="*/ 7586579 w 7713579"/>
              <a:gd name="connsiteY79" fmla="*/ 3848100 h 6858000"/>
              <a:gd name="connsiteX80" fmla="*/ 7569116 w 7713579"/>
              <a:gd name="connsiteY80" fmla="*/ 3890962 h 6858000"/>
              <a:gd name="connsiteX81" fmla="*/ 7554829 w 7713579"/>
              <a:gd name="connsiteY81" fmla="*/ 3935412 h 6858000"/>
              <a:gd name="connsiteX82" fmla="*/ 7545304 w 7713579"/>
              <a:gd name="connsiteY82" fmla="*/ 3987800 h 6858000"/>
              <a:gd name="connsiteX83" fmla="*/ 7535779 w 7713579"/>
              <a:gd name="connsiteY83" fmla="*/ 4048125 h 6858000"/>
              <a:gd name="connsiteX84" fmla="*/ 7534191 w 7713579"/>
              <a:gd name="connsiteY84" fmla="*/ 4116387 h 6858000"/>
              <a:gd name="connsiteX85" fmla="*/ 7535779 w 7713579"/>
              <a:gd name="connsiteY85" fmla="*/ 4186237 h 6858000"/>
              <a:gd name="connsiteX86" fmla="*/ 7545304 w 7713579"/>
              <a:gd name="connsiteY86" fmla="*/ 4244975 h 6858000"/>
              <a:gd name="connsiteX87" fmla="*/ 7554829 w 7713579"/>
              <a:gd name="connsiteY87" fmla="*/ 4297362 h 6858000"/>
              <a:gd name="connsiteX88" fmla="*/ 7569116 w 7713579"/>
              <a:gd name="connsiteY88" fmla="*/ 4343400 h 6858000"/>
              <a:gd name="connsiteX89" fmla="*/ 7586579 w 7713579"/>
              <a:gd name="connsiteY89" fmla="*/ 4386262 h 6858000"/>
              <a:gd name="connsiteX90" fmla="*/ 7604041 w 7713579"/>
              <a:gd name="connsiteY90" fmla="*/ 4424362 h 6858000"/>
              <a:gd name="connsiteX91" fmla="*/ 7642141 w 7713579"/>
              <a:gd name="connsiteY91" fmla="*/ 4498975 h 6858000"/>
              <a:gd name="connsiteX92" fmla="*/ 7661191 w 7713579"/>
              <a:gd name="connsiteY92" fmla="*/ 4537075 h 6858000"/>
              <a:gd name="connsiteX93" fmla="*/ 7677066 w 7713579"/>
              <a:gd name="connsiteY93" fmla="*/ 4579937 h 6858000"/>
              <a:gd name="connsiteX94" fmla="*/ 7691354 w 7713579"/>
              <a:gd name="connsiteY94" fmla="*/ 4625975 h 6858000"/>
              <a:gd name="connsiteX95" fmla="*/ 7702466 w 7713579"/>
              <a:gd name="connsiteY95" fmla="*/ 4678362 h 6858000"/>
              <a:gd name="connsiteX96" fmla="*/ 7710404 w 7713579"/>
              <a:gd name="connsiteY96" fmla="*/ 4738687 h 6858000"/>
              <a:gd name="connsiteX97" fmla="*/ 7713579 w 7713579"/>
              <a:gd name="connsiteY97" fmla="*/ 4806950 h 6858000"/>
              <a:gd name="connsiteX98" fmla="*/ 7710404 w 7713579"/>
              <a:gd name="connsiteY98" fmla="*/ 4875212 h 6858000"/>
              <a:gd name="connsiteX99" fmla="*/ 7702466 w 7713579"/>
              <a:gd name="connsiteY99" fmla="*/ 4935537 h 6858000"/>
              <a:gd name="connsiteX100" fmla="*/ 7691354 w 7713579"/>
              <a:gd name="connsiteY100" fmla="*/ 4987925 h 6858000"/>
              <a:gd name="connsiteX101" fmla="*/ 7677066 w 7713579"/>
              <a:gd name="connsiteY101" fmla="*/ 5033962 h 6858000"/>
              <a:gd name="connsiteX102" fmla="*/ 7661191 w 7713579"/>
              <a:gd name="connsiteY102" fmla="*/ 5075237 h 6858000"/>
              <a:gd name="connsiteX103" fmla="*/ 7642141 w 7713579"/>
              <a:gd name="connsiteY103" fmla="*/ 5114925 h 6858000"/>
              <a:gd name="connsiteX104" fmla="*/ 7623091 w 7713579"/>
              <a:gd name="connsiteY104" fmla="*/ 5149850 h 6858000"/>
              <a:gd name="connsiteX105" fmla="*/ 7604041 w 7713579"/>
              <a:gd name="connsiteY105" fmla="*/ 5186362 h 6858000"/>
              <a:gd name="connsiteX106" fmla="*/ 7586579 w 7713579"/>
              <a:gd name="connsiteY106" fmla="*/ 5226050 h 6858000"/>
              <a:gd name="connsiteX107" fmla="*/ 7569116 w 7713579"/>
              <a:gd name="connsiteY107" fmla="*/ 5268912 h 6858000"/>
              <a:gd name="connsiteX108" fmla="*/ 7554829 w 7713579"/>
              <a:gd name="connsiteY108" fmla="*/ 5313362 h 6858000"/>
              <a:gd name="connsiteX109" fmla="*/ 7545304 w 7713579"/>
              <a:gd name="connsiteY109" fmla="*/ 5365750 h 6858000"/>
              <a:gd name="connsiteX110" fmla="*/ 7535779 w 7713579"/>
              <a:gd name="connsiteY110" fmla="*/ 5426075 h 6858000"/>
              <a:gd name="connsiteX111" fmla="*/ 7534191 w 7713579"/>
              <a:gd name="connsiteY111" fmla="*/ 5494337 h 6858000"/>
              <a:gd name="connsiteX112" fmla="*/ 7535779 w 7713579"/>
              <a:gd name="connsiteY112" fmla="*/ 5562600 h 6858000"/>
              <a:gd name="connsiteX113" fmla="*/ 7545304 w 7713579"/>
              <a:gd name="connsiteY113" fmla="*/ 5622925 h 6858000"/>
              <a:gd name="connsiteX114" fmla="*/ 7554829 w 7713579"/>
              <a:gd name="connsiteY114" fmla="*/ 5675312 h 6858000"/>
              <a:gd name="connsiteX115" fmla="*/ 7569116 w 7713579"/>
              <a:gd name="connsiteY115" fmla="*/ 5721350 h 6858000"/>
              <a:gd name="connsiteX116" fmla="*/ 7586579 w 7713579"/>
              <a:gd name="connsiteY116" fmla="*/ 5762625 h 6858000"/>
              <a:gd name="connsiteX117" fmla="*/ 7604041 w 7713579"/>
              <a:gd name="connsiteY117" fmla="*/ 5802312 h 6858000"/>
              <a:gd name="connsiteX118" fmla="*/ 7623091 w 7713579"/>
              <a:gd name="connsiteY118" fmla="*/ 5840412 h 6858000"/>
              <a:gd name="connsiteX119" fmla="*/ 7642141 w 7713579"/>
              <a:gd name="connsiteY119" fmla="*/ 5876925 h 6858000"/>
              <a:gd name="connsiteX120" fmla="*/ 7661191 w 7713579"/>
              <a:gd name="connsiteY120" fmla="*/ 5915025 h 6858000"/>
              <a:gd name="connsiteX121" fmla="*/ 7677066 w 7713579"/>
              <a:gd name="connsiteY121" fmla="*/ 5956300 h 6858000"/>
              <a:gd name="connsiteX122" fmla="*/ 7691354 w 7713579"/>
              <a:gd name="connsiteY122" fmla="*/ 6003925 h 6858000"/>
              <a:gd name="connsiteX123" fmla="*/ 7702466 w 7713579"/>
              <a:gd name="connsiteY123" fmla="*/ 6056312 h 6858000"/>
              <a:gd name="connsiteX124" fmla="*/ 7710404 w 7713579"/>
              <a:gd name="connsiteY124" fmla="*/ 6113462 h 6858000"/>
              <a:gd name="connsiteX125" fmla="*/ 7713579 w 7713579"/>
              <a:gd name="connsiteY125" fmla="*/ 6183312 h 6858000"/>
              <a:gd name="connsiteX126" fmla="*/ 7710404 w 7713579"/>
              <a:gd name="connsiteY126" fmla="*/ 6251575 h 6858000"/>
              <a:gd name="connsiteX127" fmla="*/ 7702466 w 7713579"/>
              <a:gd name="connsiteY127" fmla="*/ 6311900 h 6858000"/>
              <a:gd name="connsiteX128" fmla="*/ 7691354 w 7713579"/>
              <a:gd name="connsiteY128" fmla="*/ 6361112 h 6858000"/>
              <a:gd name="connsiteX129" fmla="*/ 7677066 w 7713579"/>
              <a:gd name="connsiteY129" fmla="*/ 6407150 h 6858000"/>
              <a:gd name="connsiteX130" fmla="*/ 7661191 w 7713579"/>
              <a:gd name="connsiteY130" fmla="*/ 6448425 h 6858000"/>
              <a:gd name="connsiteX131" fmla="*/ 7643729 w 7713579"/>
              <a:gd name="connsiteY131" fmla="*/ 6488112 h 6858000"/>
              <a:gd name="connsiteX132" fmla="*/ 7626266 w 7713579"/>
              <a:gd name="connsiteY132" fmla="*/ 6523037 h 6858000"/>
              <a:gd name="connsiteX133" fmla="*/ 7607216 w 7713579"/>
              <a:gd name="connsiteY133" fmla="*/ 6561137 h 6858000"/>
              <a:gd name="connsiteX134" fmla="*/ 7588166 w 7713579"/>
              <a:gd name="connsiteY134" fmla="*/ 6597650 h 6858000"/>
              <a:gd name="connsiteX135" fmla="*/ 7572291 w 7713579"/>
              <a:gd name="connsiteY135" fmla="*/ 6640512 h 6858000"/>
              <a:gd name="connsiteX136" fmla="*/ 7556416 w 7713579"/>
              <a:gd name="connsiteY136" fmla="*/ 6683375 h 6858000"/>
              <a:gd name="connsiteX137" fmla="*/ 7546891 w 7713579"/>
              <a:gd name="connsiteY137" fmla="*/ 6735762 h 6858000"/>
              <a:gd name="connsiteX138" fmla="*/ 7538954 w 7713579"/>
              <a:gd name="connsiteY138" fmla="*/ 6791325 h 6858000"/>
              <a:gd name="connsiteX139" fmla="*/ 7534191 w 7713579"/>
              <a:gd name="connsiteY139" fmla="*/ 6858000 h 6858000"/>
              <a:gd name="connsiteX140" fmla="*/ 0 w 7713579"/>
              <a:gd name="connsiteY140" fmla="*/ 6858000 h 6858000"/>
              <a:gd name="connsiteX141" fmla="*/ 0 w 7713579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713579" h="6858000">
                <a:moveTo>
                  <a:pt x="0" y="0"/>
                </a:moveTo>
                <a:lnTo>
                  <a:pt x="7534191" y="0"/>
                </a:lnTo>
                <a:lnTo>
                  <a:pt x="7538954" y="66675"/>
                </a:lnTo>
                <a:lnTo>
                  <a:pt x="7546891" y="122237"/>
                </a:lnTo>
                <a:lnTo>
                  <a:pt x="7556416" y="174625"/>
                </a:lnTo>
                <a:lnTo>
                  <a:pt x="7572291" y="217487"/>
                </a:lnTo>
                <a:lnTo>
                  <a:pt x="7588166" y="260350"/>
                </a:lnTo>
                <a:lnTo>
                  <a:pt x="7607216" y="296862"/>
                </a:lnTo>
                <a:lnTo>
                  <a:pt x="7626266" y="334962"/>
                </a:lnTo>
                <a:lnTo>
                  <a:pt x="7643729" y="369887"/>
                </a:lnTo>
                <a:lnTo>
                  <a:pt x="7661191" y="409575"/>
                </a:lnTo>
                <a:lnTo>
                  <a:pt x="7677066" y="450850"/>
                </a:lnTo>
                <a:lnTo>
                  <a:pt x="7691354" y="496887"/>
                </a:lnTo>
                <a:lnTo>
                  <a:pt x="7702466" y="546100"/>
                </a:lnTo>
                <a:lnTo>
                  <a:pt x="7710404" y="606425"/>
                </a:lnTo>
                <a:lnTo>
                  <a:pt x="7713579" y="673100"/>
                </a:lnTo>
                <a:lnTo>
                  <a:pt x="7710404" y="744537"/>
                </a:lnTo>
                <a:lnTo>
                  <a:pt x="7702466" y="801687"/>
                </a:lnTo>
                <a:lnTo>
                  <a:pt x="7691354" y="854075"/>
                </a:lnTo>
                <a:lnTo>
                  <a:pt x="7677066" y="901700"/>
                </a:lnTo>
                <a:lnTo>
                  <a:pt x="7661191" y="942975"/>
                </a:lnTo>
                <a:lnTo>
                  <a:pt x="7642141" y="981075"/>
                </a:lnTo>
                <a:lnTo>
                  <a:pt x="7623091" y="1017587"/>
                </a:lnTo>
                <a:lnTo>
                  <a:pt x="7604041" y="1055687"/>
                </a:lnTo>
                <a:lnTo>
                  <a:pt x="7586579" y="1095375"/>
                </a:lnTo>
                <a:lnTo>
                  <a:pt x="7569116" y="1136650"/>
                </a:lnTo>
                <a:lnTo>
                  <a:pt x="7554829" y="1182687"/>
                </a:lnTo>
                <a:lnTo>
                  <a:pt x="7545304" y="1235075"/>
                </a:lnTo>
                <a:lnTo>
                  <a:pt x="7535779" y="1295400"/>
                </a:lnTo>
                <a:lnTo>
                  <a:pt x="7534191" y="1363662"/>
                </a:lnTo>
                <a:lnTo>
                  <a:pt x="7535779" y="1431925"/>
                </a:lnTo>
                <a:lnTo>
                  <a:pt x="7545304" y="1492250"/>
                </a:lnTo>
                <a:lnTo>
                  <a:pt x="7554829" y="1544637"/>
                </a:lnTo>
                <a:lnTo>
                  <a:pt x="7569116" y="1589087"/>
                </a:lnTo>
                <a:lnTo>
                  <a:pt x="7586579" y="1631950"/>
                </a:lnTo>
                <a:lnTo>
                  <a:pt x="7604041" y="1671637"/>
                </a:lnTo>
                <a:lnTo>
                  <a:pt x="7623091" y="1708150"/>
                </a:lnTo>
                <a:lnTo>
                  <a:pt x="7642141" y="1743075"/>
                </a:lnTo>
                <a:lnTo>
                  <a:pt x="7661191" y="1782762"/>
                </a:lnTo>
                <a:lnTo>
                  <a:pt x="7677066" y="1824037"/>
                </a:lnTo>
                <a:lnTo>
                  <a:pt x="7691354" y="1870075"/>
                </a:lnTo>
                <a:lnTo>
                  <a:pt x="7702466" y="1922462"/>
                </a:lnTo>
                <a:lnTo>
                  <a:pt x="7710404" y="1982787"/>
                </a:lnTo>
                <a:lnTo>
                  <a:pt x="7713579" y="2051050"/>
                </a:lnTo>
                <a:lnTo>
                  <a:pt x="7710404" y="2119312"/>
                </a:lnTo>
                <a:lnTo>
                  <a:pt x="7702466" y="2179637"/>
                </a:lnTo>
                <a:lnTo>
                  <a:pt x="7691354" y="2232025"/>
                </a:lnTo>
                <a:lnTo>
                  <a:pt x="7677066" y="2278062"/>
                </a:lnTo>
                <a:lnTo>
                  <a:pt x="7661191" y="2319337"/>
                </a:lnTo>
                <a:lnTo>
                  <a:pt x="7642141" y="2359025"/>
                </a:lnTo>
                <a:lnTo>
                  <a:pt x="7623091" y="2395537"/>
                </a:lnTo>
                <a:lnTo>
                  <a:pt x="7604041" y="2433637"/>
                </a:lnTo>
                <a:lnTo>
                  <a:pt x="7586579" y="2471737"/>
                </a:lnTo>
                <a:lnTo>
                  <a:pt x="7569116" y="2513012"/>
                </a:lnTo>
                <a:lnTo>
                  <a:pt x="7554829" y="2560637"/>
                </a:lnTo>
                <a:lnTo>
                  <a:pt x="7545304" y="2613025"/>
                </a:lnTo>
                <a:lnTo>
                  <a:pt x="7535779" y="2671762"/>
                </a:lnTo>
                <a:lnTo>
                  <a:pt x="7534191" y="2741612"/>
                </a:lnTo>
                <a:lnTo>
                  <a:pt x="7535779" y="2809875"/>
                </a:lnTo>
                <a:lnTo>
                  <a:pt x="7545304" y="2868612"/>
                </a:lnTo>
                <a:lnTo>
                  <a:pt x="7554829" y="2922587"/>
                </a:lnTo>
                <a:lnTo>
                  <a:pt x="7569116" y="2967037"/>
                </a:lnTo>
                <a:lnTo>
                  <a:pt x="7586579" y="3009900"/>
                </a:lnTo>
                <a:lnTo>
                  <a:pt x="7604041" y="3046412"/>
                </a:lnTo>
                <a:lnTo>
                  <a:pt x="7623091" y="3084512"/>
                </a:lnTo>
                <a:lnTo>
                  <a:pt x="7642141" y="3121025"/>
                </a:lnTo>
                <a:lnTo>
                  <a:pt x="7661191" y="3160712"/>
                </a:lnTo>
                <a:lnTo>
                  <a:pt x="7677066" y="3201987"/>
                </a:lnTo>
                <a:lnTo>
                  <a:pt x="7691354" y="3248025"/>
                </a:lnTo>
                <a:lnTo>
                  <a:pt x="7702466" y="3300412"/>
                </a:lnTo>
                <a:lnTo>
                  <a:pt x="7710404" y="3360737"/>
                </a:lnTo>
                <a:lnTo>
                  <a:pt x="7713579" y="3427412"/>
                </a:lnTo>
                <a:lnTo>
                  <a:pt x="7710404" y="3497262"/>
                </a:lnTo>
                <a:lnTo>
                  <a:pt x="7702466" y="3557587"/>
                </a:lnTo>
                <a:lnTo>
                  <a:pt x="7691354" y="3609975"/>
                </a:lnTo>
                <a:lnTo>
                  <a:pt x="7677066" y="3656012"/>
                </a:lnTo>
                <a:lnTo>
                  <a:pt x="7661191" y="3697287"/>
                </a:lnTo>
                <a:lnTo>
                  <a:pt x="7642141" y="3736975"/>
                </a:lnTo>
                <a:lnTo>
                  <a:pt x="7604041" y="3811587"/>
                </a:lnTo>
                <a:lnTo>
                  <a:pt x="7586579" y="3848100"/>
                </a:lnTo>
                <a:lnTo>
                  <a:pt x="7569116" y="3890962"/>
                </a:lnTo>
                <a:lnTo>
                  <a:pt x="7554829" y="3935412"/>
                </a:lnTo>
                <a:lnTo>
                  <a:pt x="7545304" y="3987800"/>
                </a:lnTo>
                <a:lnTo>
                  <a:pt x="7535779" y="4048125"/>
                </a:lnTo>
                <a:lnTo>
                  <a:pt x="7534191" y="4116387"/>
                </a:lnTo>
                <a:lnTo>
                  <a:pt x="7535779" y="4186237"/>
                </a:lnTo>
                <a:lnTo>
                  <a:pt x="7545304" y="4244975"/>
                </a:lnTo>
                <a:lnTo>
                  <a:pt x="7554829" y="4297362"/>
                </a:lnTo>
                <a:lnTo>
                  <a:pt x="7569116" y="4343400"/>
                </a:lnTo>
                <a:lnTo>
                  <a:pt x="7586579" y="4386262"/>
                </a:lnTo>
                <a:lnTo>
                  <a:pt x="7604041" y="4424362"/>
                </a:lnTo>
                <a:lnTo>
                  <a:pt x="7642141" y="4498975"/>
                </a:lnTo>
                <a:lnTo>
                  <a:pt x="7661191" y="4537075"/>
                </a:lnTo>
                <a:lnTo>
                  <a:pt x="7677066" y="4579937"/>
                </a:lnTo>
                <a:lnTo>
                  <a:pt x="7691354" y="4625975"/>
                </a:lnTo>
                <a:lnTo>
                  <a:pt x="7702466" y="4678362"/>
                </a:lnTo>
                <a:lnTo>
                  <a:pt x="7710404" y="4738687"/>
                </a:lnTo>
                <a:lnTo>
                  <a:pt x="7713579" y="4806950"/>
                </a:lnTo>
                <a:lnTo>
                  <a:pt x="7710404" y="4875212"/>
                </a:lnTo>
                <a:lnTo>
                  <a:pt x="7702466" y="4935537"/>
                </a:lnTo>
                <a:lnTo>
                  <a:pt x="7691354" y="4987925"/>
                </a:lnTo>
                <a:lnTo>
                  <a:pt x="7677066" y="5033962"/>
                </a:lnTo>
                <a:lnTo>
                  <a:pt x="7661191" y="5075237"/>
                </a:lnTo>
                <a:lnTo>
                  <a:pt x="7642141" y="5114925"/>
                </a:lnTo>
                <a:lnTo>
                  <a:pt x="7623091" y="5149850"/>
                </a:lnTo>
                <a:lnTo>
                  <a:pt x="7604041" y="5186362"/>
                </a:lnTo>
                <a:lnTo>
                  <a:pt x="7586579" y="5226050"/>
                </a:lnTo>
                <a:lnTo>
                  <a:pt x="7569116" y="5268912"/>
                </a:lnTo>
                <a:lnTo>
                  <a:pt x="7554829" y="5313362"/>
                </a:lnTo>
                <a:lnTo>
                  <a:pt x="7545304" y="5365750"/>
                </a:lnTo>
                <a:lnTo>
                  <a:pt x="7535779" y="5426075"/>
                </a:lnTo>
                <a:lnTo>
                  <a:pt x="7534191" y="5494337"/>
                </a:lnTo>
                <a:lnTo>
                  <a:pt x="7535779" y="5562600"/>
                </a:lnTo>
                <a:lnTo>
                  <a:pt x="7545304" y="5622925"/>
                </a:lnTo>
                <a:lnTo>
                  <a:pt x="7554829" y="5675312"/>
                </a:lnTo>
                <a:lnTo>
                  <a:pt x="7569116" y="5721350"/>
                </a:lnTo>
                <a:lnTo>
                  <a:pt x="7586579" y="5762625"/>
                </a:lnTo>
                <a:lnTo>
                  <a:pt x="7604041" y="5802312"/>
                </a:lnTo>
                <a:lnTo>
                  <a:pt x="7623091" y="5840412"/>
                </a:lnTo>
                <a:lnTo>
                  <a:pt x="7642141" y="5876925"/>
                </a:lnTo>
                <a:lnTo>
                  <a:pt x="7661191" y="5915025"/>
                </a:lnTo>
                <a:lnTo>
                  <a:pt x="7677066" y="5956300"/>
                </a:lnTo>
                <a:lnTo>
                  <a:pt x="7691354" y="6003925"/>
                </a:lnTo>
                <a:lnTo>
                  <a:pt x="7702466" y="6056312"/>
                </a:lnTo>
                <a:lnTo>
                  <a:pt x="7710404" y="6113462"/>
                </a:lnTo>
                <a:lnTo>
                  <a:pt x="7713579" y="6183312"/>
                </a:lnTo>
                <a:lnTo>
                  <a:pt x="7710404" y="6251575"/>
                </a:lnTo>
                <a:lnTo>
                  <a:pt x="7702466" y="6311900"/>
                </a:lnTo>
                <a:lnTo>
                  <a:pt x="7691354" y="6361112"/>
                </a:lnTo>
                <a:lnTo>
                  <a:pt x="7677066" y="6407150"/>
                </a:lnTo>
                <a:lnTo>
                  <a:pt x="7661191" y="6448425"/>
                </a:lnTo>
                <a:lnTo>
                  <a:pt x="7643729" y="6488112"/>
                </a:lnTo>
                <a:lnTo>
                  <a:pt x="7626266" y="6523037"/>
                </a:lnTo>
                <a:lnTo>
                  <a:pt x="7607216" y="6561137"/>
                </a:lnTo>
                <a:lnTo>
                  <a:pt x="7588166" y="6597650"/>
                </a:lnTo>
                <a:lnTo>
                  <a:pt x="7572291" y="6640512"/>
                </a:lnTo>
                <a:lnTo>
                  <a:pt x="7556416" y="6683375"/>
                </a:lnTo>
                <a:lnTo>
                  <a:pt x="7546891" y="6735762"/>
                </a:lnTo>
                <a:lnTo>
                  <a:pt x="7538954" y="6791325"/>
                </a:lnTo>
                <a:lnTo>
                  <a:pt x="753419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D9896D3-2229-496B-BF71-1FA4B6725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67" y="643469"/>
            <a:ext cx="5571062" cy="55710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2D0EAA5-6C93-43DE-A6C1-48A86B02C904}"/>
              </a:ext>
            </a:extLst>
          </p:cNvPr>
          <p:cNvSpPr txBox="1"/>
          <p:nvPr/>
        </p:nvSpPr>
        <p:spPr>
          <a:xfrm>
            <a:off x="8030211" y="1817910"/>
            <a:ext cx="4051496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6000" dirty="0" err="1">
                <a:solidFill>
                  <a:schemeClr val="tx1">
                    <a:alpha val="60000"/>
                  </a:schemeClr>
                </a:solidFill>
              </a:rPr>
              <a:t>Reflexiones</a:t>
            </a:r>
            <a:r>
              <a:rPr lang="en-US" sz="6000" dirty="0">
                <a:solidFill>
                  <a:schemeClr val="tx1">
                    <a:alpha val="60000"/>
                  </a:schemeClr>
                </a:solidFill>
              </a:rPr>
              <a:t> y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6000" dirty="0" err="1">
                <a:solidFill>
                  <a:schemeClr val="tx1">
                    <a:alpha val="60000"/>
                  </a:schemeClr>
                </a:solidFill>
              </a:rPr>
              <a:t>más</a:t>
            </a:r>
            <a:r>
              <a:rPr lang="en-US" sz="6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6000" dirty="0" err="1">
                <a:solidFill>
                  <a:schemeClr val="tx1">
                    <a:alpha val="60000"/>
                  </a:schemeClr>
                </a:solidFill>
              </a:rPr>
              <a:t>preguntas</a:t>
            </a:r>
            <a:endParaRPr lang="en-US" sz="6000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25" name="Picture 2" descr="Signos de Puntuación: Qué son, usos y ejemplos - ¿Cómo dice que dijo?">
            <a:extLst>
              <a:ext uri="{FF2B5EF4-FFF2-40B4-BE49-F238E27FC236}">
                <a16:creationId xmlns:a16="http://schemas.microsoft.com/office/drawing/2014/main" id="{B0AACEF8-C454-4CB1-8446-4BEBB32B9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024" y="1042952"/>
            <a:ext cx="1987080" cy="170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Signos de Puntuación: Qué son, usos y ejemplos - ¿Cómo dice que dijo?">
            <a:extLst>
              <a:ext uri="{FF2B5EF4-FFF2-40B4-BE49-F238E27FC236}">
                <a16:creationId xmlns:a16="http://schemas.microsoft.com/office/drawing/2014/main" id="{4B5D6260-054B-4D07-AE07-A0CE09277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367" y="2880573"/>
            <a:ext cx="1987080" cy="170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Signos de Puntuación: Qué son, usos y ejemplos - ¿Cómo dice que dijo?">
            <a:extLst>
              <a:ext uri="{FF2B5EF4-FFF2-40B4-BE49-F238E27FC236}">
                <a16:creationId xmlns:a16="http://schemas.microsoft.com/office/drawing/2014/main" id="{B172F08A-886D-493A-A10F-BC76F8E6C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132" y="4588838"/>
            <a:ext cx="1987080" cy="170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Signos de Puntuación: Qué son, usos y ejemplos - ¿Cómo dice que dijo?">
            <a:extLst>
              <a:ext uri="{FF2B5EF4-FFF2-40B4-BE49-F238E27FC236}">
                <a16:creationId xmlns:a16="http://schemas.microsoft.com/office/drawing/2014/main" id="{8E36507E-7EA2-43C4-AA8C-B6C44CF98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249" y="5315839"/>
            <a:ext cx="1987080" cy="170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71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148</Words>
  <Application>Microsoft Office PowerPoint</Application>
  <PresentationFormat>Panorámica</PresentationFormat>
  <Paragraphs>42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Necesidad y oportunidad de reformar el sistema de salud</vt:lpstr>
      <vt:lpstr>Necesidad de reforma</vt:lpstr>
      <vt:lpstr>Oportunidad de reforma</vt:lpstr>
      <vt:lpstr>Si decidimos reformar…   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Necesidad y oportunidad de la reforma del sistema de salud</dc:title>
  <dc:creator>GOLDMAN ARIEL MARIO</dc:creator>
  <cp:lastModifiedBy>GOLDMAN ARIEL MARIO</cp:lastModifiedBy>
  <cp:revision>13</cp:revision>
  <dcterms:created xsi:type="dcterms:W3CDTF">2021-07-04T23:57:22Z</dcterms:created>
  <dcterms:modified xsi:type="dcterms:W3CDTF">2021-07-05T02:00:51Z</dcterms:modified>
</cp:coreProperties>
</file>